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theme/theme1.xml" ContentType="application/vnd.openxmlformats-officedocument.theme+xml"/>
  <Override PartName="/ppt/_rels/presentation.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8.xml.rels" ContentType="application/vnd.openxmlformats-package.relationships+xml"/>
  <Override PartName="/ppt/slideLayouts/_rels/slideLayout5.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embeddings/oleObject1.bin" ContentType="application/vnd.openxmlformats-officedocument.oleObject"/>
  <Override PartName="/ppt/media/image9.wmf" ContentType="image/x-wmf"/>
  <Override PartName="/ppt/media/image13.wmf" ContentType="image/x-wmf"/>
  <Override PartName="/ppt/media/image8.wmf" ContentType="image/x-wmf"/>
  <Override PartName="/ppt/media/image12.wmf" ContentType="image/x-wmf"/>
  <Override PartName="/ppt/media/image7.wmf" ContentType="image/x-wmf"/>
  <Override PartName="/ppt/media/image11.wmf" ContentType="image/x-wmf"/>
  <Override PartName="/ppt/media/image6.wmf" ContentType="image/x-wmf"/>
  <Override PartName="/ppt/media/image10.wmf" ContentType="image/x-wmf"/>
  <Override PartName="/ppt/media/image5.wmf" ContentType="image/x-wmf"/>
  <Override PartName="/ppt/media/image28.wmf" ContentType="image/x-wmf"/>
  <Override PartName="/ppt/media/image4.wmf" ContentType="image/x-wmf"/>
  <Override PartName="/ppt/media/image27.wmf" ContentType="image/x-wmf"/>
  <Override PartName="/ppt/media/image3.wmf" ContentType="image/x-wmf"/>
  <Override PartName="/ppt/media/image26.wmf" ContentType="image/x-wmf"/>
  <Override PartName="/ppt/media/image23.wmf" ContentType="image/x-wmf"/>
  <Override PartName="/ppt/media/image22.wmf" ContentType="image/x-wmf"/>
  <Override PartName="/ppt/media/image21.wmf" ContentType="image/x-wmf"/>
  <Override PartName="/ppt/media/image19.wmf" ContentType="image/x-wmf"/>
  <Override PartName="/ppt/media/image20.wmf" ContentType="image/x-wmf"/>
  <Override PartName="/ppt/media/image18.wmf" ContentType="image/x-wmf"/>
  <Override PartName="/ppt/media/image17.wmf" ContentType="image/x-wmf"/>
  <Override PartName="/ppt/media/image16.wmf" ContentType="image/x-wmf"/>
  <Override PartName="/ppt/media/image15.wmf" ContentType="image/x-wmf"/>
  <Override PartName="/ppt/media/image14.wmf" ContentType="image/x-wmf"/>
  <Override PartName="/ppt/media/image1.wmf" ContentType="image/x-wmf"/>
  <Override PartName="/ppt/media/image24.wmf" ContentType="image/x-wmf"/>
  <Override PartName="/ppt/media/image2.wmf" ContentType="image/x-wmf"/>
  <Override PartName="/ppt/media/image25.wmf" ContentType="image/x-wmf"/>
  <Override PartName="/ppt/charts/chart1.xml" ContentType="application/vnd.openxmlformats-officedocument.drawingml.chart+xml"/>
  <Override PartName="/ppt/charts/chart13.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presProps.xml" ContentType="application/vnd.openxmlformats-officedocument.presentationml.presProps+xml"/>
  <Override PartName="/ppt/slides/_rels/slide17.xml.rels" ContentType="application/vnd.openxmlformats-package.relationships+xml"/>
  <Override PartName="/ppt/slides/_rels/slide18.xml.rels" ContentType="application/vnd.openxmlformats-package.relationships+xml"/>
  <Override PartName="/ppt/slides/_rels/slide20.xml.rels" ContentType="application/vnd.openxmlformats-package.relationships+xml"/>
  <Override PartName="/ppt/slides/_rels/slide2.xml.rels" ContentType="application/vnd.openxmlformats-package.relationships+xml"/>
  <Override PartName="/ppt/slides/_rels/slide19.xml.rels" ContentType="application/vnd.openxmlformats-package.relationships+xml"/>
  <Override PartName="/ppt/slides/_rels/slide21.xml.rels" ContentType="application/vnd.openxmlformats-package.relationships+xml"/>
  <Override PartName="/ppt/slides/_rels/slide3.xml.rels" ContentType="application/vnd.openxmlformats-package.relationships+xml"/>
  <Override PartName="/ppt/slides/_rels/slide22.xml.rels" ContentType="application/vnd.openxmlformats-package.relationships+xml"/>
  <Override PartName="/ppt/slides/_rels/slide23.xml.rels" ContentType="application/vnd.openxmlformats-package.relationships+xml"/>
  <Override PartName="/ppt/slides/_rels/slide24.xml.rels" ContentType="application/vnd.openxmlformats-package.relationships+xml"/>
  <Override PartName="/ppt/slides/_rels/slide27.xml.rels" ContentType="application/vnd.openxmlformats-package.relationships+xml"/>
  <Override PartName="/ppt/slides/_rels/slide9.xml.rels" ContentType="application/vnd.openxmlformats-package.relationships+xml"/>
  <Override PartName="/ppt/slides/_rels/slide25.xml.rels" ContentType="application/vnd.openxmlformats-package.relationships+xml"/>
  <Override PartName="/ppt/slides/_rels/slide10.xml.rels" ContentType="application/vnd.openxmlformats-package.relationships+xml"/>
  <Override PartName="/ppt/slides/_rels/slide28.xml.rels" ContentType="application/vnd.openxmlformats-package.relationships+xml"/>
  <Override PartName="/ppt/slides/_rels/slide13.xml.rels" ContentType="application/vnd.openxmlformats-package.relationships+xml"/>
  <Override PartName="/ppt/slides/_rels/slide16.xml.rels" ContentType="application/vnd.openxmlformats-package.relationships+xml"/>
  <Override PartName="/ppt/slides/_rels/slide12.xml.rels" ContentType="application/vnd.openxmlformats-package.relationships+xml"/>
  <Override PartName="/ppt/slides/_rels/slide15.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_rels/slide29.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slide18.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17.xml" ContentType="application/vnd.openxmlformats-officedocument.presentationml.slide+xml"/>
  <Override PartName="/ppt/slides/slide29.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presProps" Target="presProps.xml"/>
</Relationships>
</file>

<file path=ppt/charts/chart1.xml><?xml version="1.0" encoding="utf-8"?>
<c:chartSpace xmlns:c="http://schemas.openxmlformats.org/drawingml/2006/chart" xmlns:a="http://schemas.openxmlformats.org/drawingml/2006/main" xmlns:r="http://schemas.openxmlformats.org/officeDocument/2006/relationships">
  <c:lang val="en-US"/>
  <c:roundedCorners val="0"/>
  <c:chart>
    <c:title>
      <c:tx>
        <c:rich>
          <a:bodyPr rot="0"/>
          <a:lstStyle/>
          <a:p>
            <a:pPr>
              <a:defRPr b="1" lang="en-GB" sz="2160" spc="-1" strike="noStrike">
                <a:solidFill>
                  <a:srgbClr val="000000"/>
                </a:solidFill>
                <a:latin typeface="Calibri"/>
              </a:defRPr>
            </a:pPr>
            <a:r>
              <a:rPr b="1" lang="en-GB" sz="2160" spc="-1" strike="noStrike">
                <a:solidFill>
                  <a:srgbClr val="000000"/>
                </a:solidFill>
                <a:latin typeface="Calibri"/>
              </a:rPr>
              <a:t>Completion / Dropout</a:t>
            </a:r>
          </a:p>
        </c:rich>
      </c:tx>
      <c:overlay val="0"/>
      <c:spPr>
        <a:noFill/>
        <a:ln w="0">
          <a:noFill/>
        </a:ln>
      </c:spPr>
    </c:title>
    <c:autoTitleDeleted val="0"/>
    <c:view3D>
      <c:rotX val="30"/>
      <c:rotY val="0"/>
      <c:rAngAx val="0"/>
      <c:perspective val="30"/>
    </c:view3D>
    <c:floor>
      <c:spPr>
        <a:solidFill>
          <a:srgbClr val="d9d9d9"/>
        </a:solidFill>
        <a:ln w="0">
          <a:noFill/>
        </a:ln>
      </c:spPr>
    </c:floor>
    <c:sideWall>
      <c:spPr>
        <a:solidFill>
          <a:srgbClr val="d9d9d9"/>
        </a:solidFill>
        <a:ln w="0">
          <a:noFill/>
        </a:ln>
      </c:spPr>
    </c:sideWall>
    <c:backWall>
      <c:spPr>
        <a:solidFill>
          <a:srgbClr val="d9d9d9"/>
        </a:solidFill>
        <a:ln w="0">
          <a:noFill/>
        </a:ln>
      </c:spPr>
    </c:backWall>
    <c:plotArea>
      <c:pie3DChart>
        <c:varyColors val="1"/>
        <c:ser>
          <c:idx val="0"/>
          <c:order val="0"/>
          <c:tx>
            <c:strRef>
              <c:f>label 0</c:f>
              <c:strCache>
                <c:ptCount val="1"/>
                <c:pt idx="0">
                  <c:v>Completed</c:v>
                </c:pt>
              </c:strCache>
            </c:strRef>
          </c:tx>
          <c:spPr>
            <a:solidFill>
              <a:srgbClr val="4f81bd"/>
            </a:solidFill>
            <a:ln w="0">
              <a:noFill/>
            </a:ln>
          </c:spPr>
          <c:explosion val="25"/>
          <c:dPt>
            <c:idx val="0"/>
            <c:explosion val="25"/>
            <c:spPr>
              <a:solidFill>
                <a:srgbClr val="4980ba"/>
              </a:solidFill>
              <a:ln w="0">
                <a:noFill/>
              </a:ln>
            </c:spPr>
          </c:dPt>
          <c:dPt>
            <c:idx val="1"/>
            <c:explosion val="25"/>
            <c:spPr>
              <a:solidFill>
                <a:srgbClr val="c6514e"/>
              </a:solidFill>
              <a:ln w="0">
                <a:noFill/>
              </a:ln>
            </c:spPr>
          </c:dPt>
          <c:dLbls>
            <c:numFmt formatCode="General" sourceLinked="0"/>
            <c:dLbl>
              <c:idx val="0"/>
              <c:numFmt formatCode="General" sourceLinked="0"/>
              <c:txPr>
                <a:bodyPr wrap="square"/>
                <a:lstStyle/>
                <a:p>
                  <a:pPr>
                    <a:defRPr b="0" sz="1800" spc="-1" strike="noStrike">
                      <a:solidFill>
                        <a:srgbClr val="000000"/>
                      </a:solidFill>
                      <a:latin typeface="Calibri"/>
                    </a:defRPr>
                  </a:pPr>
                </a:p>
              </c:txPr>
              <c:dLblPos val="bestFit"/>
              <c:showLegendKey val="0"/>
              <c:showVal val="1"/>
              <c:showCatName val="0"/>
              <c:showSerName val="0"/>
              <c:showPercent val="0"/>
              <c:separator>; </c:separator>
            </c:dLbl>
            <c:dLbl>
              <c:idx val="1"/>
              <c:numFmt formatCode="General" sourceLinked="0"/>
              <c:txPr>
                <a:bodyPr wrap="square"/>
                <a:lstStyle/>
                <a:p>
                  <a:pPr>
                    <a:defRPr b="0" sz="1800" spc="-1" strike="noStrike">
                      <a:solidFill>
                        <a:srgbClr val="000000"/>
                      </a:solidFill>
                      <a:latin typeface="Calibri"/>
                    </a:defRPr>
                  </a:pPr>
                </a:p>
              </c:txPr>
              <c:dLblPos val="bestFit"/>
              <c:showLegendKey val="0"/>
              <c:showVal val="1"/>
              <c:showCatName val="0"/>
              <c:showSerName val="0"/>
              <c:showPercent val="0"/>
              <c:separator>; </c:separator>
            </c:dLbl>
            <c:txPr>
              <a:bodyPr wrap="square"/>
              <a:lstStyle/>
              <a:p>
                <a:pPr>
                  <a:defRPr b="0" sz="1800" spc="-1" strike="noStrike">
                    <a:solidFill>
                      <a:srgbClr val="000000"/>
                    </a:solidFill>
                    <a:latin typeface="Calibri"/>
                  </a:defRPr>
                </a:pPr>
              </a:p>
            </c:txPr>
            <c:dLblPos val="bestFit"/>
            <c:showLegendKey val="0"/>
            <c:showVal val="1"/>
            <c:showCatName val="0"/>
            <c:showSerName val="0"/>
            <c:showPercent val="0"/>
            <c:separator>; </c:separator>
            <c:showLeaderLines val="0"/>
          </c:dLbls>
          <c:cat>
            <c:strRef>
              <c:f>categories</c:f>
              <c:strCache>
                <c:ptCount val="2"/>
                <c:pt idx="0">
                  <c:v>Completed</c:v>
                </c:pt>
                <c:pt idx="1">
                  <c:v>Drop Out</c:v>
                </c:pt>
              </c:strCache>
            </c:strRef>
          </c:cat>
          <c:val>
            <c:numRef>
              <c:f>0</c:f>
              <c:numCache>
                <c:formatCode>General</c:formatCode>
                <c:ptCount val="2"/>
                <c:pt idx="0">
                  <c:v>49</c:v>
                </c:pt>
                <c:pt idx="1">
                  <c:v>21</c:v>
                </c:pt>
              </c:numCache>
            </c:numRef>
          </c:val>
        </c:ser>
      </c:pie3DChart>
    </c:plotArea>
    <c:legend>
      <c:legendPos val="r"/>
      <c:overlay val="0"/>
      <c:spPr>
        <a:noFill/>
        <a:ln w="0">
          <a:noFill/>
        </a:ln>
      </c:spPr>
      <c:txPr>
        <a:bodyPr/>
        <a:lstStyle/>
        <a:p>
          <a:pPr>
            <a:defRPr b="0" sz="1800" spc="-1" strike="noStrike">
              <a:solidFill>
                <a:srgbClr val="000000"/>
              </a:solidFill>
              <a:latin typeface="Calibri"/>
            </a:defRPr>
          </a:pPr>
        </a:p>
      </c:txPr>
    </c:legend>
    <c:plotVisOnly val="1"/>
    <c:dispBlanksAs val="zero"/>
  </c:chart>
  <c:spPr>
    <a:noFill/>
    <a:ln w="9360">
      <a:solidFill>
        <a:srgbClr val="d9d9d9"/>
      </a:solidFill>
      <a:round/>
    </a:ln>
  </c:spPr>
</c:chartSpace>
</file>

<file path=ppt/charts/chart10.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1"/>
        <c:ser>
          <c:idx val="0"/>
          <c:order val="0"/>
          <c:spPr>
            <a:solidFill>
              <a:srgbClr val="4f81bd"/>
            </a:solidFill>
            <a:ln w="0">
              <a:noFill/>
            </a:ln>
          </c:spPr>
          <c:invertIfNegative val="0"/>
          <c:dPt>
            <c:idx val="0"/>
            <c:spPr>
              <a:solidFill>
                <a:srgbClr val="4980ba"/>
              </a:solidFill>
              <a:ln w="0">
                <a:noFill/>
              </a:ln>
            </c:spPr>
          </c:dPt>
          <c:dPt>
            <c:idx val="1"/>
            <c:spPr>
              <a:solidFill>
                <a:srgbClr val="c6514e"/>
              </a:solidFill>
              <a:ln w="0">
                <a:noFill/>
              </a:ln>
            </c:spPr>
          </c:dPt>
          <c:dPt>
            <c:idx val="2"/>
            <c:spPr>
              <a:solidFill>
                <a:srgbClr val="96b95d"/>
              </a:solidFill>
              <a:ln w="0">
                <a:noFill/>
              </a:ln>
            </c:spPr>
          </c:dPt>
          <c:dLbls>
            <c:numFmt formatCode="0.00%" sourceLinked="0"/>
            <c:dLbl>
              <c:idx val="0"/>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showLeaderLines val="0"/>
            <c:extLst>
              <c:ext xmlns:c15="http://schemas.microsoft.com/office/drawing/2012/chart" uri="{CE6537A1-D6FC-4f65-9D91-7224C49458BB}">
                <c15:showLeaderLines val="0"/>
              </c:ext>
            </c:extLst>
          </c:dLbls>
          <c:cat>
            <c:strRef>
              <c:f>categories</c:f>
              <c:strCache>
                <c:ptCount val="3"/>
                <c:pt idx="0">
                  <c:v>Ja, das würde ich richtig schön finden</c:v>
                </c:pt>
                <c:pt idx="1">
                  <c:v>Vielleicht, wenn es zeitlich passt</c:v>
                </c:pt>
                <c:pt idx="2">
                  <c:v>Nein, das ist für mich nicht machbar / kein Interesse</c:v>
                </c:pt>
              </c:strCache>
            </c:strRef>
          </c:cat>
          <c:val>
            <c:numRef>
              <c:f>0</c:f>
              <c:numCache>
                <c:formatCode>General</c:formatCode>
                <c:ptCount val="3"/>
                <c:pt idx="0">
                  <c:v>0.1304</c:v>
                </c:pt>
                <c:pt idx="1">
                  <c:v>0.4565</c:v>
                </c:pt>
                <c:pt idx="2">
                  <c:v>0.4565</c:v>
                </c:pt>
              </c:numCache>
            </c:numRef>
          </c:val>
        </c:ser>
        <c:gapWidth val="150"/>
        <c:overlap val="0"/>
        <c:axId val="44135711"/>
        <c:axId val="55277440"/>
      </c:barChart>
      <c:catAx>
        <c:axId val="44135711"/>
        <c:scaling>
          <c:orientation val="minMax"/>
        </c:scaling>
        <c:delete val="0"/>
        <c:axPos val="b"/>
        <c:numFmt formatCode="General" sourceLinked="0"/>
        <c:majorTickMark val="none"/>
        <c:minorTickMark val="none"/>
        <c:tickLblPos val="nextTo"/>
        <c:spPr>
          <a:ln w="9360">
            <a:solidFill>
              <a:srgbClr val="808080"/>
            </a:solidFill>
            <a:round/>
          </a:ln>
        </c:spPr>
        <c:txPr>
          <a:bodyPr/>
          <a:lstStyle/>
          <a:p>
            <a:pPr>
              <a:defRPr b="0" sz="1200" spc="-1" strike="noStrike">
                <a:solidFill>
                  <a:srgbClr val="000000"/>
                </a:solidFill>
                <a:latin typeface="Calibri"/>
              </a:defRPr>
            </a:pPr>
          </a:p>
        </c:txPr>
        <c:crossAx val="55277440"/>
        <c:crosses val="autoZero"/>
        <c:auto val="1"/>
        <c:lblAlgn val="ctr"/>
        <c:lblOffset val="100"/>
        <c:noMultiLvlLbl val="0"/>
      </c:catAx>
      <c:valAx>
        <c:axId val="55277440"/>
        <c:scaling>
          <c:orientation val="minMax"/>
        </c:scaling>
        <c:delete val="0"/>
        <c:axPos val="l"/>
        <c:majorGridlines>
          <c:spPr>
            <a:ln w="9360">
              <a:solidFill>
                <a:srgbClr val="d8d8d8"/>
              </a:solidFill>
              <a:round/>
            </a:ln>
          </c:spPr>
        </c:majorGridlines>
        <c:numFmt formatCode="0%" sourceLinked="0"/>
        <c:majorTickMark val="none"/>
        <c:minorTickMark val="none"/>
        <c:tickLblPos val="nextTo"/>
        <c:spPr>
          <a:ln w="9360">
            <a:noFill/>
          </a:ln>
        </c:spPr>
        <c:txPr>
          <a:bodyPr/>
          <a:lstStyle/>
          <a:p>
            <a:pPr>
              <a:defRPr b="0" sz="1200" spc="-1" strike="noStrike">
                <a:solidFill>
                  <a:srgbClr val="000000"/>
                </a:solidFill>
                <a:latin typeface="Calibri"/>
              </a:defRPr>
            </a:pPr>
          </a:p>
        </c:txPr>
        <c:crossAx val="44135711"/>
        <c:crosses val="autoZero"/>
        <c:crossBetween val="between"/>
      </c:valAx>
      <c:spPr>
        <a:noFill/>
        <a:ln w="0">
          <a:noFill/>
        </a:ln>
      </c:spPr>
    </c:plotArea>
    <c:plotVisOnly val="1"/>
    <c:dispBlanksAs val="zero"/>
  </c:chart>
  <c:spPr>
    <a:noFill/>
    <a:ln w="9360">
      <a:solidFill>
        <a:srgbClr val="d9d9d9"/>
      </a:solidFill>
      <a:round/>
    </a:ln>
  </c:spPr>
</c:chartSpace>
</file>

<file path=ppt/charts/chart11.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1"/>
        <c:ser>
          <c:idx val="0"/>
          <c:order val="0"/>
          <c:spPr>
            <a:solidFill>
              <a:srgbClr val="4f81bd"/>
            </a:solidFill>
            <a:ln w="0">
              <a:noFill/>
            </a:ln>
          </c:spPr>
          <c:invertIfNegative val="0"/>
          <c:dPt>
            <c:idx val="0"/>
            <c:spPr>
              <a:solidFill>
                <a:srgbClr val="4980ba"/>
              </a:solidFill>
              <a:ln w="0">
                <a:noFill/>
              </a:ln>
            </c:spPr>
          </c:dPt>
          <c:dPt>
            <c:idx val="1"/>
            <c:spPr>
              <a:solidFill>
                <a:srgbClr val="c6514e"/>
              </a:solidFill>
              <a:ln w="0">
                <a:noFill/>
              </a:ln>
            </c:spPr>
          </c:dPt>
          <c:dPt>
            <c:idx val="2"/>
            <c:spPr>
              <a:solidFill>
                <a:srgbClr val="96b95d"/>
              </a:solidFill>
              <a:ln w="0">
                <a:noFill/>
              </a:ln>
            </c:spPr>
          </c:dPt>
          <c:dPt>
            <c:idx val="3"/>
            <c:spPr>
              <a:solidFill>
                <a:srgbClr val="81649f"/>
              </a:solidFill>
              <a:ln w="0">
                <a:noFill/>
              </a:ln>
            </c:spPr>
          </c:dPt>
          <c:dLbls>
            <c:numFmt formatCode="0.00%" sourceLinked="0"/>
            <c:dLbl>
              <c:idx val="0"/>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showLeaderLines val="0"/>
            <c:extLst>
              <c:ext xmlns:c15="http://schemas.microsoft.com/office/drawing/2012/chart" uri="{CE6537A1-D6FC-4f65-9D91-7224C49458BB}">
                <c15:showLeaderLines val="0"/>
              </c:ext>
            </c:extLst>
          </c:dLbls>
          <c:cat>
            <c:strRef>
              <c:f>categories</c:f>
              <c:strCache>
                <c:ptCount val="4"/>
                <c:pt idx="0">
                  <c:v>Ja</c:v>
                </c:pt>
                <c:pt idx="1">
                  <c:v>Nein</c:v>
                </c:pt>
                <c:pt idx="2">
                  <c:v>Vielleicht</c:v>
                </c:pt>
                <c:pt idx="3">
                  <c:v>Ein Freund*in ist interessiert</c:v>
                </c:pt>
              </c:strCache>
            </c:strRef>
          </c:cat>
          <c:val>
            <c:numRef>
              <c:f>0</c:f>
              <c:numCache>
                <c:formatCode>General</c:formatCode>
                <c:ptCount val="4"/>
                <c:pt idx="0">
                  <c:v>0.2391</c:v>
                </c:pt>
                <c:pt idx="1">
                  <c:v>0.5435</c:v>
                </c:pt>
                <c:pt idx="2">
                  <c:v>0.2174</c:v>
                </c:pt>
                <c:pt idx="3">
                  <c:v>0.087</c:v>
                </c:pt>
              </c:numCache>
            </c:numRef>
          </c:val>
        </c:ser>
        <c:gapWidth val="150"/>
        <c:overlap val="0"/>
        <c:axId val="8985760"/>
        <c:axId val="2749668"/>
      </c:barChart>
      <c:catAx>
        <c:axId val="8985760"/>
        <c:scaling>
          <c:orientation val="minMax"/>
        </c:scaling>
        <c:delete val="0"/>
        <c:axPos val="b"/>
        <c:numFmt formatCode="General" sourceLinked="0"/>
        <c:majorTickMark val="none"/>
        <c:minorTickMark val="none"/>
        <c:tickLblPos val="nextTo"/>
        <c:spPr>
          <a:ln w="9360">
            <a:solidFill>
              <a:srgbClr val="808080"/>
            </a:solidFill>
            <a:round/>
          </a:ln>
        </c:spPr>
        <c:txPr>
          <a:bodyPr/>
          <a:lstStyle/>
          <a:p>
            <a:pPr>
              <a:defRPr b="0" sz="1200" spc="-1" strike="noStrike">
                <a:solidFill>
                  <a:srgbClr val="000000"/>
                </a:solidFill>
                <a:latin typeface="Calibri"/>
              </a:defRPr>
            </a:pPr>
          </a:p>
        </c:txPr>
        <c:crossAx val="2749668"/>
        <c:crosses val="autoZero"/>
        <c:auto val="1"/>
        <c:lblAlgn val="ctr"/>
        <c:lblOffset val="100"/>
        <c:noMultiLvlLbl val="0"/>
      </c:catAx>
      <c:valAx>
        <c:axId val="2749668"/>
        <c:scaling>
          <c:orientation val="minMax"/>
        </c:scaling>
        <c:delete val="0"/>
        <c:axPos val="l"/>
        <c:majorGridlines>
          <c:spPr>
            <a:ln w="9360">
              <a:solidFill>
                <a:srgbClr val="d8d8d8"/>
              </a:solidFill>
              <a:round/>
            </a:ln>
          </c:spPr>
        </c:majorGridlines>
        <c:numFmt formatCode="0%" sourceLinked="0"/>
        <c:majorTickMark val="none"/>
        <c:minorTickMark val="none"/>
        <c:tickLblPos val="nextTo"/>
        <c:spPr>
          <a:ln w="9360">
            <a:noFill/>
          </a:ln>
        </c:spPr>
        <c:txPr>
          <a:bodyPr/>
          <a:lstStyle/>
          <a:p>
            <a:pPr>
              <a:defRPr b="0" sz="1200" spc="-1" strike="noStrike">
                <a:solidFill>
                  <a:srgbClr val="000000"/>
                </a:solidFill>
                <a:latin typeface="Calibri"/>
              </a:defRPr>
            </a:pPr>
          </a:p>
        </c:txPr>
        <c:crossAx val="8985760"/>
        <c:crosses val="autoZero"/>
        <c:crossBetween val="between"/>
      </c:valAx>
      <c:spPr>
        <a:noFill/>
        <a:ln w="0">
          <a:noFill/>
        </a:ln>
      </c:spPr>
    </c:plotArea>
    <c:plotVisOnly val="1"/>
    <c:dispBlanksAs val="zero"/>
  </c:chart>
  <c:spPr>
    <a:noFill/>
    <a:ln w="9360">
      <a:solidFill>
        <a:srgbClr val="d9d9d9"/>
      </a:solidFill>
      <a:round/>
    </a:ln>
  </c:spPr>
</c:chartSpace>
</file>

<file path=ppt/charts/chart12.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1"/>
        <c:ser>
          <c:idx val="0"/>
          <c:order val="0"/>
          <c:spPr>
            <a:solidFill>
              <a:srgbClr val="4f81bd"/>
            </a:solidFill>
            <a:ln w="0">
              <a:noFill/>
            </a:ln>
          </c:spPr>
          <c:invertIfNegative val="0"/>
          <c:dPt>
            <c:idx val="0"/>
            <c:spPr>
              <a:solidFill>
                <a:srgbClr val="4980ba"/>
              </a:solidFill>
              <a:ln w="0">
                <a:noFill/>
              </a:ln>
            </c:spPr>
          </c:dPt>
          <c:dPt>
            <c:idx val="1"/>
            <c:spPr>
              <a:solidFill>
                <a:srgbClr val="c6514e"/>
              </a:solidFill>
              <a:ln w="0">
                <a:noFill/>
              </a:ln>
            </c:spPr>
          </c:dPt>
          <c:dPt>
            <c:idx val="2"/>
            <c:spPr>
              <a:solidFill>
                <a:srgbClr val="96b95d"/>
              </a:solidFill>
              <a:ln w="0">
                <a:noFill/>
              </a:ln>
            </c:spPr>
          </c:dPt>
          <c:dLbls>
            <c:numFmt formatCode="0.00%" sourceLinked="0"/>
            <c:dLbl>
              <c:idx val="0"/>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showLeaderLines val="0"/>
            <c:extLst>
              <c:ext xmlns:c15="http://schemas.microsoft.com/office/drawing/2012/chart" uri="{CE6537A1-D6FC-4f65-9D91-7224C49458BB}">
                <c15:showLeaderLines val="0"/>
              </c:ext>
            </c:extLst>
          </c:dLbls>
          <c:cat>
            <c:strRef>
              <c:f>categories</c:f>
              <c:strCache>
                <c:ptCount val="3"/>
                <c:pt idx="0">
                  <c:v>Ja, würde ich gerne mitmachen</c:v>
                </c:pt>
                <c:pt idx="1">
                  <c:v>Nein, ich brauche nichts</c:v>
                </c:pt>
                <c:pt idx="2">
                  <c:v>Nein, brauche ich nicht</c:v>
                </c:pt>
              </c:strCache>
            </c:strRef>
          </c:cat>
          <c:val>
            <c:numRef>
              <c:f>0</c:f>
              <c:numCache>
                <c:formatCode>General</c:formatCode>
                <c:ptCount val="3"/>
                <c:pt idx="0">
                  <c:v>0.617</c:v>
                </c:pt>
                <c:pt idx="1">
                  <c:v>0.2128</c:v>
                </c:pt>
                <c:pt idx="2">
                  <c:v>0.1702</c:v>
                </c:pt>
              </c:numCache>
            </c:numRef>
          </c:val>
        </c:ser>
        <c:gapWidth val="150"/>
        <c:overlap val="0"/>
        <c:axId val="67544291"/>
        <c:axId val="8200000"/>
      </c:barChart>
      <c:catAx>
        <c:axId val="67544291"/>
        <c:scaling>
          <c:orientation val="minMax"/>
        </c:scaling>
        <c:delete val="0"/>
        <c:axPos val="b"/>
        <c:numFmt formatCode="General" sourceLinked="0"/>
        <c:majorTickMark val="none"/>
        <c:minorTickMark val="none"/>
        <c:tickLblPos val="nextTo"/>
        <c:spPr>
          <a:ln w="9360">
            <a:solidFill>
              <a:srgbClr val="808080"/>
            </a:solidFill>
            <a:round/>
          </a:ln>
        </c:spPr>
        <c:txPr>
          <a:bodyPr/>
          <a:lstStyle/>
          <a:p>
            <a:pPr>
              <a:defRPr b="0" sz="1200" spc="-1" strike="noStrike">
                <a:solidFill>
                  <a:srgbClr val="000000"/>
                </a:solidFill>
                <a:latin typeface="Calibri"/>
              </a:defRPr>
            </a:pPr>
          </a:p>
        </c:txPr>
        <c:crossAx val="8200000"/>
        <c:crosses val="autoZero"/>
        <c:auto val="1"/>
        <c:lblAlgn val="ctr"/>
        <c:lblOffset val="100"/>
        <c:noMultiLvlLbl val="0"/>
      </c:catAx>
      <c:valAx>
        <c:axId val="8200000"/>
        <c:scaling>
          <c:orientation val="minMax"/>
        </c:scaling>
        <c:delete val="0"/>
        <c:axPos val="l"/>
        <c:majorGridlines>
          <c:spPr>
            <a:ln w="9360">
              <a:solidFill>
                <a:srgbClr val="d8d8d8"/>
              </a:solidFill>
              <a:round/>
            </a:ln>
          </c:spPr>
        </c:majorGridlines>
        <c:numFmt formatCode="0%" sourceLinked="0"/>
        <c:majorTickMark val="none"/>
        <c:minorTickMark val="none"/>
        <c:tickLblPos val="nextTo"/>
        <c:spPr>
          <a:ln w="9360">
            <a:noFill/>
          </a:ln>
        </c:spPr>
        <c:txPr>
          <a:bodyPr/>
          <a:lstStyle/>
          <a:p>
            <a:pPr>
              <a:defRPr b="0" sz="1200" spc="-1" strike="noStrike">
                <a:solidFill>
                  <a:srgbClr val="000000"/>
                </a:solidFill>
                <a:latin typeface="Calibri"/>
              </a:defRPr>
            </a:pPr>
          </a:p>
        </c:txPr>
        <c:crossAx val="67544291"/>
        <c:crosses val="autoZero"/>
        <c:crossBetween val="between"/>
      </c:valAx>
      <c:spPr>
        <a:noFill/>
        <a:ln w="0">
          <a:noFill/>
        </a:ln>
      </c:spPr>
    </c:plotArea>
    <c:plotVisOnly val="1"/>
    <c:dispBlanksAs val="zero"/>
  </c:chart>
  <c:spPr>
    <a:noFill/>
    <a:ln w="9360">
      <a:solidFill>
        <a:srgbClr val="d9d9d9"/>
      </a:solidFill>
      <a:round/>
    </a:ln>
  </c:spPr>
</c:chartSpace>
</file>

<file path=ppt/charts/chart13.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1"/>
        <c:ser>
          <c:idx val="0"/>
          <c:order val="0"/>
          <c:spPr>
            <a:solidFill>
              <a:srgbClr val="4f81bd"/>
            </a:solidFill>
            <a:ln w="0">
              <a:noFill/>
            </a:ln>
          </c:spPr>
          <c:invertIfNegative val="0"/>
          <c:dPt>
            <c:idx val="0"/>
            <c:spPr>
              <a:solidFill>
                <a:srgbClr val="4980ba"/>
              </a:solidFill>
              <a:ln w="0">
                <a:noFill/>
              </a:ln>
            </c:spPr>
          </c:dPt>
          <c:dPt>
            <c:idx val="1"/>
            <c:spPr>
              <a:solidFill>
                <a:srgbClr val="c6514e"/>
              </a:solidFill>
              <a:ln w="0">
                <a:noFill/>
              </a:ln>
            </c:spPr>
          </c:dPt>
          <c:dPt>
            <c:idx val="2"/>
            <c:spPr>
              <a:solidFill>
                <a:srgbClr val="96b95d"/>
              </a:solidFill>
              <a:ln w="0">
                <a:noFill/>
              </a:ln>
            </c:spPr>
          </c:dPt>
          <c:dPt>
            <c:idx val="3"/>
            <c:spPr>
              <a:solidFill>
                <a:srgbClr val="81649f"/>
              </a:solidFill>
              <a:ln w="0">
                <a:noFill/>
              </a:ln>
            </c:spPr>
          </c:dPt>
          <c:dPt>
            <c:idx val="4"/>
            <c:spPr>
              <a:solidFill>
                <a:srgbClr val="38abc4"/>
              </a:solidFill>
              <a:ln w="0">
                <a:noFill/>
              </a:ln>
            </c:spPr>
          </c:dPt>
          <c:dLbls>
            <c:numFmt formatCode="0.00%" sourceLinked="0"/>
            <c:dLbl>
              <c:idx val="0"/>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4"/>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showLeaderLines val="0"/>
            <c:extLst>
              <c:ext xmlns:c15="http://schemas.microsoft.com/office/drawing/2012/chart" uri="{CE6537A1-D6FC-4f65-9D91-7224C49458BB}">
                <c15:showLeaderLines val="0"/>
              </c:ext>
            </c:extLst>
          </c:dLbls>
          <c:cat>
            <c:strRef>
              <c:f>categories</c:f>
              <c:strCache>
                <c:ptCount val="5"/>
                <c:pt idx="0">
                  <c:v>Ja, ich fände Rezeptideen zur Gemüsekiste super hilfreich</c:v>
                </c:pt>
                <c:pt idx="1">
                  <c:v>Ich brauche keine Inspiration, teile aber gerne eigene Rezepte</c:v>
                </c:pt>
                <c:pt idx="2">
                  <c:v>Ich würde aktiv bei der Entwicklung solcher Rezeptideen mitmachen</c:v>
                </c:pt>
                <c:pt idx="3">
                  <c:v>Ich koche lieber frei und spontan</c:v>
                </c:pt>
                <c:pt idx="4">
                  <c:v>Weiß ich noch nicht / kommt aufs Gemüse an &amp;#x1f609;</c:v>
                </c:pt>
              </c:strCache>
            </c:strRef>
          </c:cat>
          <c:val>
            <c:numRef>
              <c:f>0</c:f>
              <c:numCache>
                <c:formatCode>General</c:formatCode>
                <c:ptCount val="5"/>
                <c:pt idx="0">
                  <c:v>0.4783</c:v>
                </c:pt>
                <c:pt idx="1">
                  <c:v>0.0435</c:v>
                </c:pt>
                <c:pt idx="2">
                  <c:v>0.0217</c:v>
                </c:pt>
                <c:pt idx="3">
                  <c:v>0.1957</c:v>
                </c:pt>
                <c:pt idx="4">
                  <c:v>0.2609</c:v>
                </c:pt>
              </c:numCache>
            </c:numRef>
          </c:val>
        </c:ser>
        <c:gapWidth val="150"/>
        <c:overlap val="0"/>
        <c:axId val="92964650"/>
        <c:axId val="23304096"/>
      </c:barChart>
      <c:catAx>
        <c:axId val="92964650"/>
        <c:scaling>
          <c:orientation val="minMax"/>
        </c:scaling>
        <c:delete val="0"/>
        <c:axPos val="b"/>
        <c:numFmt formatCode="General" sourceLinked="0"/>
        <c:majorTickMark val="none"/>
        <c:minorTickMark val="none"/>
        <c:tickLblPos val="nextTo"/>
        <c:spPr>
          <a:ln w="9360">
            <a:solidFill>
              <a:srgbClr val="808080"/>
            </a:solidFill>
            <a:round/>
          </a:ln>
        </c:spPr>
        <c:txPr>
          <a:bodyPr/>
          <a:lstStyle/>
          <a:p>
            <a:pPr>
              <a:defRPr b="0" sz="1200" spc="-1" strike="noStrike">
                <a:solidFill>
                  <a:srgbClr val="000000"/>
                </a:solidFill>
                <a:latin typeface="Calibri"/>
              </a:defRPr>
            </a:pPr>
          </a:p>
        </c:txPr>
        <c:crossAx val="23304096"/>
        <c:crosses val="autoZero"/>
        <c:auto val="1"/>
        <c:lblAlgn val="ctr"/>
        <c:lblOffset val="100"/>
        <c:noMultiLvlLbl val="0"/>
      </c:catAx>
      <c:valAx>
        <c:axId val="23304096"/>
        <c:scaling>
          <c:orientation val="minMax"/>
        </c:scaling>
        <c:delete val="0"/>
        <c:axPos val="l"/>
        <c:majorGridlines>
          <c:spPr>
            <a:ln w="9360">
              <a:solidFill>
                <a:srgbClr val="d8d8d8"/>
              </a:solidFill>
              <a:round/>
            </a:ln>
          </c:spPr>
        </c:majorGridlines>
        <c:numFmt formatCode="0%" sourceLinked="0"/>
        <c:majorTickMark val="none"/>
        <c:minorTickMark val="none"/>
        <c:tickLblPos val="nextTo"/>
        <c:spPr>
          <a:ln w="9360">
            <a:noFill/>
          </a:ln>
        </c:spPr>
        <c:txPr>
          <a:bodyPr/>
          <a:lstStyle/>
          <a:p>
            <a:pPr>
              <a:defRPr b="0" sz="1200" spc="-1" strike="noStrike">
                <a:solidFill>
                  <a:srgbClr val="000000"/>
                </a:solidFill>
                <a:latin typeface="Calibri"/>
              </a:defRPr>
            </a:pPr>
          </a:p>
        </c:txPr>
        <c:crossAx val="92964650"/>
        <c:crosses val="autoZero"/>
        <c:crossBetween val="between"/>
      </c:valAx>
      <c:spPr>
        <a:noFill/>
        <a:ln w="0">
          <a:noFill/>
        </a:ln>
      </c:spPr>
    </c:plotArea>
    <c:plotVisOnly val="1"/>
    <c:dispBlanksAs val="zero"/>
  </c:chart>
  <c:spPr>
    <a:noFill/>
    <a:ln w="9360">
      <a:solidFill>
        <a:srgbClr val="d9d9d9"/>
      </a:solidFill>
      <a:round/>
    </a:ln>
  </c:spPr>
</c:chartSpace>
</file>

<file path=ppt/charts/chart2.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1"/>
        <c:ser>
          <c:idx val="0"/>
          <c:order val="0"/>
          <c:spPr>
            <a:solidFill>
              <a:srgbClr val="4f81bd"/>
            </a:solidFill>
            <a:ln w="0">
              <a:noFill/>
            </a:ln>
          </c:spPr>
          <c:invertIfNegative val="0"/>
          <c:dPt>
            <c:idx val="0"/>
            <c:spPr>
              <a:solidFill>
                <a:srgbClr val="4980ba"/>
              </a:solidFill>
              <a:ln w="0">
                <a:noFill/>
              </a:ln>
            </c:spPr>
          </c:dPt>
          <c:dLbls>
            <c:numFmt formatCode="General" sourceLinked="0"/>
            <c:dLbl>
              <c:idx val="0"/>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showLeaderLines val="0"/>
            <c:extLst>
              <c:ext xmlns:c15="http://schemas.microsoft.com/office/drawing/2012/chart" uri="{CE6537A1-D6FC-4f65-9D91-7224C49458BB}">
                <c15:showLeaderLines val="0"/>
              </c:ext>
            </c:extLst>
          </c:dLbls>
          <c:cat>
            <c:strRef>
              <c:f>categories</c:f>
              <c:strCache>
                <c:ptCount val="1"/>
                <c:pt idx="0">
                  <c:v>1. Skala</c:v>
                </c:pt>
              </c:strCache>
            </c:strRef>
          </c:cat>
          <c:val>
            <c:numRef>
              <c:f>0</c:f>
              <c:numCache>
                <c:formatCode>General</c:formatCode>
                <c:ptCount val="1"/>
                <c:pt idx="0">
                  <c:v>3.98</c:v>
                </c:pt>
              </c:numCache>
            </c:numRef>
          </c:val>
        </c:ser>
        <c:gapWidth val="150"/>
        <c:overlap val="0"/>
        <c:axId val="48734486"/>
        <c:axId val="97944245"/>
      </c:barChart>
      <c:catAx>
        <c:axId val="48734486"/>
        <c:scaling>
          <c:orientation val="minMax"/>
        </c:scaling>
        <c:delete val="0"/>
        <c:axPos val="b"/>
        <c:numFmt formatCode="General" sourceLinked="0"/>
        <c:majorTickMark val="none"/>
        <c:minorTickMark val="none"/>
        <c:tickLblPos val="nextTo"/>
        <c:spPr>
          <a:ln w="9360">
            <a:solidFill>
              <a:srgbClr val="808080"/>
            </a:solidFill>
            <a:round/>
          </a:ln>
        </c:spPr>
        <c:txPr>
          <a:bodyPr/>
          <a:lstStyle/>
          <a:p>
            <a:pPr>
              <a:defRPr b="0" sz="1200" spc="-1" strike="noStrike">
                <a:solidFill>
                  <a:srgbClr val="000000"/>
                </a:solidFill>
                <a:latin typeface="Calibri"/>
              </a:defRPr>
            </a:pPr>
          </a:p>
        </c:txPr>
        <c:crossAx val="97944245"/>
        <c:crosses val="autoZero"/>
        <c:auto val="1"/>
        <c:lblAlgn val="ctr"/>
        <c:lblOffset val="100"/>
        <c:noMultiLvlLbl val="0"/>
      </c:catAx>
      <c:valAx>
        <c:axId val="97944245"/>
        <c:scaling>
          <c:orientation val="minMax"/>
        </c:scaling>
        <c:delete val="0"/>
        <c:axPos val="l"/>
        <c:majorGridlines>
          <c:spPr>
            <a:ln w="9360">
              <a:solidFill>
                <a:srgbClr val="d8d8d8"/>
              </a:solidFill>
              <a:round/>
            </a:ln>
          </c:spPr>
        </c:majorGridlines>
        <c:numFmt formatCode="General" sourceLinked="0"/>
        <c:majorTickMark val="none"/>
        <c:minorTickMark val="none"/>
        <c:tickLblPos val="nextTo"/>
        <c:spPr>
          <a:ln w="9360">
            <a:noFill/>
          </a:ln>
        </c:spPr>
        <c:txPr>
          <a:bodyPr/>
          <a:lstStyle/>
          <a:p>
            <a:pPr>
              <a:defRPr b="0" sz="1200" spc="-1" strike="noStrike">
                <a:solidFill>
                  <a:srgbClr val="000000"/>
                </a:solidFill>
                <a:latin typeface="Calibri"/>
              </a:defRPr>
            </a:pPr>
          </a:p>
        </c:txPr>
        <c:crossAx val="48734486"/>
        <c:crosses val="autoZero"/>
        <c:crossBetween val="between"/>
      </c:valAx>
      <c:spPr>
        <a:noFill/>
        <a:ln w="0">
          <a:noFill/>
        </a:ln>
      </c:spPr>
    </c:plotArea>
    <c:plotVisOnly val="1"/>
    <c:dispBlanksAs val="zero"/>
  </c:chart>
  <c:spPr>
    <a:noFill/>
    <a:ln w="9360">
      <a:solidFill>
        <a:srgbClr val="d9d9d9"/>
      </a:solidFill>
      <a:round/>
    </a:ln>
  </c:spPr>
</c:chartSpace>
</file>

<file path=ppt/charts/chart3.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1"/>
        <c:ser>
          <c:idx val="0"/>
          <c:order val="0"/>
          <c:spPr>
            <a:solidFill>
              <a:srgbClr val="4f81bd"/>
            </a:solidFill>
            <a:ln w="0">
              <a:noFill/>
            </a:ln>
          </c:spPr>
          <c:invertIfNegative val="0"/>
          <c:dPt>
            <c:idx val="0"/>
            <c:spPr>
              <a:solidFill>
                <a:srgbClr val="4980ba"/>
              </a:solidFill>
              <a:ln w="0">
                <a:noFill/>
              </a:ln>
            </c:spPr>
          </c:dPt>
          <c:dPt>
            <c:idx val="1"/>
            <c:spPr>
              <a:solidFill>
                <a:srgbClr val="c6514e"/>
              </a:solidFill>
              <a:ln w="0">
                <a:noFill/>
              </a:ln>
            </c:spPr>
          </c:dPt>
          <c:dPt>
            <c:idx val="2"/>
            <c:spPr>
              <a:solidFill>
                <a:srgbClr val="96b95d"/>
              </a:solidFill>
              <a:ln w="0">
                <a:noFill/>
              </a:ln>
            </c:spPr>
          </c:dPt>
          <c:dPt>
            <c:idx val="3"/>
            <c:spPr>
              <a:solidFill>
                <a:srgbClr val="81649f"/>
              </a:solidFill>
              <a:ln w="0">
                <a:noFill/>
              </a:ln>
            </c:spPr>
          </c:dPt>
          <c:dPt>
            <c:idx val="4"/>
            <c:spPr>
              <a:solidFill>
                <a:srgbClr val="38abc4"/>
              </a:solidFill>
              <a:ln w="0">
                <a:noFill/>
              </a:ln>
            </c:spPr>
          </c:dPt>
          <c:dPt>
            <c:idx val="5"/>
            <c:spPr>
              <a:solidFill>
                <a:srgbClr val="4980ba"/>
              </a:solidFill>
              <a:ln w="0">
                <a:noFill/>
              </a:ln>
            </c:spPr>
          </c:dPt>
          <c:dPt>
            <c:idx val="6"/>
            <c:spPr>
              <a:solidFill>
                <a:srgbClr val="c6514e"/>
              </a:solidFill>
              <a:ln w="0">
                <a:noFill/>
              </a:ln>
            </c:spPr>
          </c:dPt>
          <c:dPt>
            <c:idx val="7"/>
            <c:spPr>
              <a:solidFill>
                <a:srgbClr val="96b95d"/>
              </a:solidFill>
              <a:ln w="0">
                <a:noFill/>
              </a:ln>
            </c:spPr>
          </c:dPt>
          <c:dLbls>
            <c:numFmt formatCode="0.00%" sourceLinked="0"/>
            <c:dLbl>
              <c:idx val="0"/>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4"/>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5"/>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6"/>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7"/>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showLeaderLines val="0"/>
            <c:extLst>
              <c:ext xmlns:c15="http://schemas.microsoft.com/office/drawing/2012/chart" uri="{CE6537A1-D6FC-4f65-9D91-7224C49458BB}">
                <c15:showLeaderLines val="0"/>
              </c:ext>
            </c:extLst>
          </c:dLbls>
          <c:cat>
            <c:strRef>
              <c:f>categories</c:f>
              <c:strCache>
                <c:ptCount val="8"/>
                <c:pt idx="0">
                  <c:v>Ackerpost</c:v>
                </c:pt>
                <c:pt idx="1">
                  <c:v>Messenger (Signal)</c:v>
                </c:pt>
                <c:pt idx="2">
                  <c:v>Messenger (Telegram)</c:v>
                </c:pt>
                <c:pt idx="3">
                  <c:v>Messenger (WhatsApp</c:v>
                </c:pt>
                <c:pt idx="4">
                  <c:v>Schwarzes Brett bei der Abholung</c:v>
                </c:pt>
                <c:pt idx="5">
                  <c:v>Persönlicher Kontakt beim Ackereinsatz</c:v>
                </c:pt>
                <c:pt idx="6">
                  <c:v>Infoabend / Hofrundgang</c:v>
                </c:pt>
                <c:pt idx="7">
                  <c:v>Webside</c:v>
                </c:pt>
              </c:strCache>
            </c:strRef>
          </c:cat>
          <c:val>
            <c:numRef>
              <c:f>0</c:f>
              <c:numCache>
                <c:formatCode>General</c:formatCode>
                <c:ptCount val="8"/>
                <c:pt idx="0">
                  <c:v>0.9286</c:v>
                </c:pt>
                <c:pt idx="1">
                  <c:v>0.3393</c:v>
                </c:pt>
                <c:pt idx="2">
                  <c:v>0.0893</c:v>
                </c:pt>
                <c:pt idx="3">
                  <c:v>0.125</c:v>
                </c:pt>
                <c:pt idx="4">
                  <c:v>0.4821</c:v>
                </c:pt>
                <c:pt idx="5">
                  <c:v>0.1964</c:v>
                </c:pt>
                <c:pt idx="6">
                  <c:v>0.1607</c:v>
                </c:pt>
                <c:pt idx="7">
                  <c:v>0.0893</c:v>
                </c:pt>
              </c:numCache>
            </c:numRef>
          </c:val>
        </c:ser>
        <c:gapWidth val="150"/>
        <c:overlap val="0"/>
        <c:axId val="97476381"/>
        <c:axId val="9631835"/>
      </c:barChart>
      <c:catAx>
        <c:axId val="97476381"/>
        <c:scaling>
          <c:orientation val="minMax"/>
        </c:scaling>
        <c:delete val="0"/>
        <c:axPos val="b"/>
        <c:numFmt formatCode="General" sourceLinked="0"/>
        <c:majorTickMark val="none"/>
        <c:minorTickMark val="none"/>
        <c:tickLblPos val="nextTo"/>
        <c:spPr>
          <a:ln w="9360">
            <a:solidFill>
              <a:srgbClr val="808080"/>
            </a:solidFill>
            <a:round/>
          </a:ln>
        </c:spPr>
        <c:txPr>
          <a:bodyPr/>
          <a:lstStyle/>
          <a:p>
            <a:pPr>
              <a:defRPr b="0" sz="1200" spc="-1" strike="noStrike">
                <a:solidFill>
                  <a:srgbClr val="000000"/>
                </a:solidFill>
                <a:latin typeface="Calibri"/>
              </a:defRPr>
            </a:pPr>
          </a:p>
        </c:txPr>
        <c:crossAx val="9631835"/>
        <c:crosses val="autoZero"/>
        <c:auto val="1"/>
        <c:lblAlgn val="ctr"/>
        <c:lblOffset val="100"/>
        <c:noMultiLvlLbl val="0"/>
      </c:catAx>
      <c:valAx>
        <c:axId val="9631835"/>
        <c:scaling>
          <c:orientation val="minMax"/>
        </c:scaling>
        <c:delete val="0"/>
        <c:axPos val="l"/>
        <c:majorGridlines>
          <c:spPr>
            <a:ln w="9360">
              <a:solidFill>
                <a:srgbClr val="d8d8d8"/>
              </a:solidFill>
              <a:round/>
            </a:ln>
          </c:spPr>
        </c:majorGridlines>
        <c:numFmt formatCode="0%" sourceLinked="0"/>
        <c:majorTickMark val="none"/>
        <c:minorTickMark val="none"/>
        <c:tickLblPos val="nextTo"/>
        <c:spPr>
          <a:ln w="9360">
            <a:noFill/>
          </a:ln>
        </c:spPr>
        <c:txPr>
          <a:bodyPr/>
          <a:lstStyle/>
          <a:p>
            <a:pPr>
              <a:defRPr b="0" sz="1200" spc="-1" strike="noStrike">
                <a:solidFill>
                  <a:srgbClr val="000000"/>
                </a:solidFill>
                <a:latin typeface="Calibri"/>
              </a:defRPr>
            </a:pPr>
          </a:p>
        </c:txPr>
        <c:crossAx val="97476381"/>
        <c:crosses val="autoZero"/>
        <c:crossBetween val="between"/>
      </c:valAx>
      <c:spPr>
        <a:noFill/>
        <a:ln w="0">
          <a:noFill/>
        </a:ln>
      </c:spPr>
    </c:plotArea>
    <c:plotVisOnly val="1"/>
    <c:dispBlanksAs val="zero"/>
  </c:chart>
  <c:spPr>
    <a:noFill/>
    <a:ln w="9360">
      <a:solidFill>
        <a:srgbClr val="d9d9d9"/>
      </a:solidFill>
      <a:round/>
    </a:ln>
  </c:spPr>
</c:chartSpace>
</file>

<file path=ppt/charts/chart4.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1"/>
        <c:ser>
          <c:idx val="0"/>
          <c:order val="0"/>
          <c:spPr>
            <a:solidFill>
              <a:srgbClr val="4f81bd"/>
            </a:solidFill>
            <a:ln w="0">
              <a:noFill/>
            </a:ln>
          </c:spPr>
          <c:invertIfNegative val="0"/>
          <c:dPt>
            <c:idx val="0"/>
            <c:spPr>
              <a:solidFill>
                <a:srgbClr val="4980ba"/>
              </a:solidFill>
              <a:ln w="0">
                <a:noFill/>
              </a:ln>
            </c:spPr>
          </c:dPt>
          <c:dLbls>
            <c:numFmt formatCode="General" sourceLinked="0"/>
            <c:dLbl>
              <c:idx val="0"/>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showLeaderLines val="0"/>
            <c:extLst>
              <c:ext xmlns:c15="http://schemas.microsoft.com/office/drawing/2012/chart" uri="{CE6537A1-D6FC-4f65-9D91-7224C49458BB}">
                <c15:showLeaderLines val="0"/>
              </c:ext>
            </c:extLst>
          </c:dLbls>
          <c:cat>
            <c:strRef>
              <c:f>categories</c:f>
              <c:strCache>
                <c:ptCount val="1"/>
                <c:pt idx="0">
                  <c:v>1. Skala </c:v>
                </c:pt>
              </c:strCache>
            </c:strRef>
          </c:cat>
          <c:val>
            <c:numRef>
              <c:f>0</c:f>
              <c:numCache>
                <c:formatCode>General</c:formatCode>
                <c:ptCount val="1"/>
                <c:pt idx="0">
                  <c:v>3.76</c:v>
                </c:pt>
              </c:numCache>
            </c:numRef>
          </c:val>
        </c:ser>
        <c:gapWidth val="150"/>
        <c:overlap val="0"/>
        <c:axId val="19820879"/>
        <c:axId val="69140056"/>
      </c:barChart>
      <c:catAx>
        <c:axId val="19820879"/>
        <c:scaling>
          <c:orientation val="minMax"/>
        </c:scaling>
        <c:delete val="0"/>
        <c:axPos val="b"/>
        <c:numFmt formatCode="General" sourceLinked="0"/>
        <c:majorTickMark val="none"/>
        <c:minorTickMark val="none"/>
        <c:tickLblPos val="nextTo"/>
        <c:spPr>
          <a:ln w="9360">
            <a:solidFill>
              <a:srgbClr val="808080"/>
            </a:solidFill>
            <a:round/>
          </a:ln>
        </c:spPr>
        <c:txPr>
          <a:bodyPr/>
          <a:lstStyle/>
          <a:p>
            <a:pPr>
              <a:defRPr b="0" sz="1200" spc="-1" strike="noStrike">
                <a:solidFill>
                  <a:srgbClr val="000000"/>
                </a:solidFill>
                <a:latin typeface="Calibri"/>
              </a:defRPr>
            </a:pPr>
          </a:p>
        </c:txPr>
        <c:crossAx val="69140056"/>
        <c:crosses val="autoZero"/>
        <c:auto val="1"/>
        <c:lblAlgn val="ctr"/>
        <c:lblOffset val="100"/>
        <c:noMultiLvlLbl val="0"/>
      </c:catAx>
      <c:valAx>
        <c:axId val="69140056"/>
        <c:scaling>
          <c:orientation val="minMax"/>
        </c:scaling>
        <c:delete val="0"/>
        <c:axPos val="l"/>
        <c:majorGridlines>
          <c:spPr>
            <a:ln w="9360">
              <a:solidFill>
                <a:srgbClr val="d8d8d8"/>
              </a:solidFill>
              <a:round/>
            </a:ln>
          </c:spPr>
        </c:majorGridlines>
        <c:numFmt formatCode="General" sourceLinked="0"/>
        <c:majorTickMark val="none"/>
        <c:minorTickMark val="none"/>
        <c:tickLblPos val="nextTo"/>
        <c:spPr>
          <a:ln w="9360">
            <a:noFill/>
          </a:ln>
        </c:spPr>
        <c:txPr>
          <a:bodyPr/>
          <a:lstStyle/>
          <a:p>
            <a:pPr>
              <a:defRPr b="0" sz="1200" spc="-1" strike="noStrike">
                <a:solidFill>
                  <a:srgbClr val="000000"/>
                </a:solidFill>
                <a:latin typeface="Calibri"/>
              </a:defRPr>
            </a:pPr>
          </a:p>
        </c:txPr>
        <c:crossAx val="19820879"/>
        <c:crosses val="autoZero"/>
        <c:crossBetween val="between"/>
      </c:valAx>
      <c:spPr>
        <a:noFill/>
        <a:ln w="0">
          <a:noFill/>
        </a:ln>
      </c:spPr>
    </c:plotArea>
    <c:plotVisOnly val="1"/>
    <c:dispBlanksAs val="zero"/>
  </c:chart>
  <c:spPr>
    <a:noFill/>
    <a:ln w="9360">
      <a:solidFill>
        <a:srgbClr val="d9d9d9"/>
      </a:solidFill>
      <a:round/>
    </a:ln>
  </c:spPr>
</c:chartSpace>
</file>

<file path=ppt/charts/chart5.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1"/>
        <c:ser>
          <c:idx val="0"/>
          <c:order val="0"/>
          <c:spPr>
            <a:solidFill>
              <a:srgbClr val="4f81bd"/>
            </a:solidFill>
            <a:ln w="0">
              <a:noFill/>
            </a:ln>
          </c:spPr>
          <c:invertIfNegative val="0"/>
          <c:dPt>
            <c:idx val="0"/>
            <c:spPr>
              <a:solidFill>
                <a:srgbClr val="4980ba"/>
              </a:solidFill>
              <a:ln w="0">
                <a:noFill/>
              </a:ln>
            </c:spPr>
          </c:dPt>
          <c:dPt>
            <c:idx val="1"/>
            <c:spPr>
              <a:solidFill>
                <a:srgbClr val="c6514e"/>
              </a:solidFill>
              <a:ln w="0">
                <a:noFill/>
              </a:ln>
            </c:spPr>
          </c:dPt>
          <c:dPt>
            <c:idx val="2"/>
            <c:spPr>
              <a:solidFill>
                <a:srgbClr val="96b95d"/>
              </a:solidFill>
              <a:ln w="0">
                <a:noFill/>
              </a:ln>
            </c:spPr>
          </c:dPt>
          <c:dPt>
            <c:idx val="3"/>
            <c:spPr>
              <a:solidFill>
                <a:srgbClr val="81649f"/>
              </a:solidFill>
              <a:ln w="0">
                <a:noFill/>
              </a:ln>
            </c:spPr>
          </c:dPt>
          <c:dPt>
            <c:idx val="4"/>
            <c:spPr>
              <a:solidFill>
                <a:srgbClr val="38abc4"/>
              </a:solidFill>
              <a:ln w="0">
                <a:noFill/>
              </a:ln>
            </c:spPr>
          </c:dPt>
          <c:dLbls>
            <c:numFmt formatCode="0.00%" sourceLinked="0"/>
            <c:dLbl>
              <c:idx val="0"/>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4"/>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showLeaderLines val="0"/>
            <c:extLst>
              <c:ext xmlns:c15="http://schemas.microsoft.com/office/drawing/2012/chart" uri="{CE6537A1-D6FC-4f65-9D91-7224C49458BB}">
                <c15:showLeaderLines val="0"/>
              </c:ext>
            </c:extLst>
          </c:dLbls>
          <c:cat>
            <c:strRef>
              <c:f>categories</c:f>
              <c:strCache>
                <c:ptCount val="5"/>
                <c:pt idx="0">
                  <c:v>"Viel zu wenig"</c:v>
                </c:pt>
                <c:pt idx="1">
                  <c:v>„hätte mehr sein können“</c:v>
                </c:pt>
                <c:pt idx="2">
                  <c:v>„genau richtig“</c:v>
                </c:pt>
                <c:pt idx="3">
                  <c:v>"oft zu viel"</c:v>
                </c:pt>
                <c:pt idx="4">
                  <c:v>"viel zu viel" </c:v>
                </c:pt>
              </c:strCache>
            </c:strRef>
          </c:cat>
          <c:val>
            <c:numRef>
              <c:f>0</c:f>
              <c:numCache>
                <c:formatCode>General</c:formatCode>
                <c:ptCount val="5"/>
                <c:pt idx="0">
                  <c:v>0.0208</c:v>
                </c:pt>
                <c:pt idx="1">
                  <c:v>0.1875</c:v>
                </c:pt>
                <c:pt idx="2">
                  <c:v>0.5625</c:v>
                </c:pt>
                <c:pt idx="3">
                  <c:v>0.2292</c:v>
                </c:pt>
                <c:pt idx="4">
                  <c:v>0</c:v>
                </c:pt>
              </c:numCache>
            </c:numRef>
          </c:val>
        </c:ser>
        <c:gapWidth val="150"/>
        <c:overlap val="0"/>
        <c:axId val="12392547"/>
        <c:axId val="15096998"/>
      </c:barChart>
      <c:catAx>
        <c:axId val="12392547"/>
        <c:scaling>
          <c:orientation val="minMax"/>
        </c:scaling>
        <c:delete val="0"/>
        <c:axPos val="b"/>
        <c:numFmt formatCode="General" sourceLinked="0"/>
        <c:majorTickMark val="none"/>
        <c:minorTickMark val="none"/>
        <c:tickLblPos val="nextTo"/>
        <c:spPr>
          <a:ln w="9360">
            <a:solidFill>
              <a:srgbClr val="808080"/>
            </a:solidFill>
            <a:round/>
          </a:ln>
        </c:spPr>
        <c:txPr>
          <a:bodyPr/>
          <a:lstStyle/>
          <a:p>
            <a:pPr>
              <a:defRPr b="0" sz="1200" spc="-1" strike="noStrike">
                <a:solidFill>
                  <a:srgbClr val="000000"/>
                </a:solidFill>
                <a:latin typeface="Calibri"/>
              </a:defRPr>
            </a:pPr>
          </a:p>
        </c:txPr>
        <c:crossAx val="15096998"/>
        <c:crosses val="autoZero"/>
        <c:auto val="1"/>
        <c:lblAlgn val="ctr"/>
        <c:lblOffset val="100"/>
        <c:noMultiLvlLbl val="0"/>
      </c:catAx>
      <c:valAx>
        <c:axId val="15096998"/>
        <c:scaling>
          <c:orientation val="minMax"/>
        </c:scaling>
        <c:delete val="0"/>
        <c:axPos val="l"/>
        <c:majorGridlines>
          <c:spPr>
            <a:ln w="9360">
              <a:solidFill>
                <a:srgbClr val="d8d8d8"/>
              </a:solidFill>
              <a:round/>
            </a:ln>
          </c:spPr>
        </c:majorGridlines>
        <c:numFmt formatCode="0%" sourceLinked="0"/>
        <c:majorTickMark val="none"/>
        <c:minorTickMark val="none"/>
        <c:tickLblPos val="nextTo"/>
        <c:spPr>
          <a:ln w="9360">
            <a:noFill/>
          </a:ln>
        </c:spPr>
        <c:txPr>
          <a:bodyPr/>
          <a:lstStyle/>
          <a:p>
            <a:pPr>
              <a:defRPr b="0" sz="1200" spc="-1" strike="noStrike">
                <a:solidFill>
                  <a:srgbClr val="000000"/>
                </a:solidFill>
                <a:latin typeface="Calibri"/>
              </a:defRPr>
            </a:pPr>
          </a:p>
        </c:txPr>
        <c:crossAx val="12392547"/>
        <c:crosses val="autoZero"/>
        <c:crossBetween val="between"/>
      </c:valAx>
      <c:spPr>
        <a:noFill/>
        <a:ln w="0">
          <a:noFill/>
        </a:ln>
      </c:spPr>
    </c:plotArea>
    <c:plotVisOnly val="1"/>
    <c:dispBlanksAs val="zero"/>
  </c:chart>
  <c:spPr>
    <a:noFill/>
    <a:ln w="9360">
      <a:solidFill>
        <a:srgbClr val="d9d9d9"/>
      </a:solidFill>
      <a:round/>
    </a:ln>
  </c:spPr>
</c:chartSpace>
</file>

<file path=ppt/charts/chart6.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1"/>
        <c:ser>
          <c:idx val="0"/>
          <c:order val="0"/>
          <c:spPr>
            <a:solidFill>
              <a:srgbClr val="4f81bd"/>
            </a:solidFill>
            <a:ln w="0">
              <a:noFill/>
            </a:ln>
          </c:spPr>
          <c:invertIfNegative val="0"/>
          <c:dPt>
            <c:idx val="0"/>
            <c:spPr>
              <a:solidFill>
                <a:srgbClr val="4980ba"/>
              </a:solidFill>
              <a:ln w="0">
                <a:noFill/>
              </a:ln>
            </c:spPr>
          </c:dPt>
          <c:dPt>
            <c:idx val="1"/>
            <c:spPr>
              <a:solidFill>
                <a:srgbClr val="c6514e"/>
              </a:solidFill>
              <a:ln w="0">
                <a:noFill/>
              </a:ln>
            </c:spPr>
          </c:dPt>
          <c:dPt>
            <c:idx val="2"/>
            <c:spPr>
              <a:solidFill>
                <a:srgbClr val="96b95d"/>
              </a:solidFill>
              <a:ln w="0">
                <a:noFill/>
              </a:ln>
            </c:spPr>
          </c:dPt>
          <c:dPt>
            <c:idx val="3"/>
            <c:spPr>
              <a:solidFill>
                <a:srgbClr val="81649f"/>
              </a:solidFill>
              <a:ln w="0">
                <a:noFill/>
              </a:ln>
            </c:spPr>
          </c:dPt>
          <c:dPt>
            <c:idx val="4"/>
            <c:spPr>
              <a:solidFill>
                <a:srgbClr val="38abc4"/>
              </a:solidFill>
              <a:ln w="0">
                <a:noFill/>
              </a:ln>
            </c:spPr>
          </c:dPt>
          <c:dPt>
            <c:idx val="5"/>
            <c:spPr>
              <a:solidFill>
                <a:srgbClr val="4980ba"/>
              </a:solidFill>
              <a:ln w="0">
                <a:noFill/>
              </a:ln>
            </c:spPr>
          </c:dPt>
          <c:dPt>
            <c:idx val="6"/>
            <c:spPr>
              <a:solidFill>
                <a:srgbClr val="c6514e"/>
              </a:solidFill>
              <a:ln w="0">
                <a:noFill/>
              </a:ln>
            </c:spPr>
          </c:dPt>
          <c:dPt>
            <c:idx val="7"/>
            <c:spPr>
              <a:solidFill>
                <a:srgbClr val="96b95d"/>
              </a:solidFill>
              <a:ln w="0">
                <a:noFill/>
              </a:ln>
            </c:spPr>
          </c:dPt>
          <c:dPt>
            <c:idx val="8"/>
            <c:spPr>
              <a:solidFill>
                <a:srgbClr val="81649f"/>
              </a:solidFill>
              <a:ln w="0">
                <a:noFill/>
              </a:ln>
            </c:spPr>
          </c:dPt>
          <c:dPt>
            <c:idx val="9"/>
            <c:spPr>
              <a:solidFill>
                <a:srgbClr val="38abc4"/>
              </a:solidFill>
              <a:ln w="0">
                <a:noFill/>
              </a:ln>
            </c:spPr>
          </c:dPt>
          <c:dPt>
            <c:idx val="10"/>
            <c:spPr>
              <a:solidFill>
                <a:srgbClr val="4980ba"/>
              </a:solidFill>
              <a:ln w="0">
                <a:noFill/>
              </a:ln>
            </c:spPr>
          </c:dPt>
          <c:dPt>
            <c:idx val="11"/>
            <c:spPr>
              <a:solidFill>
                <a:srgbClr val="c6514e"/>
              </a:solidFill>
              <a:ln w="0">
                <a:noFill/>
              </a:ln>
            </c:spPr>
          </c:dPt>
          <c:dPt>
            <c:idx val="12"/>
            <c:spPr>
              <a:solidFill>
                <a:srgbClr val="96b95d"/>
              </a:solidFill>
              <a:ln w="0">
                <a:noFill/>
              </a:ln>
            </c:spPr>
          </c:dPt>
          <c:dPt>
            <c:idx val="13"/>
            <c:spPr>
              <a:solidFill>
                <a:srgbClr val="81649f"/>
              </a:solidFill>
              <a:ln w="0">
                <a:noFill/>
              </a:ln>
            </c:spPr>
          </c:dPt>
          <c:dPt>
            <c:idx val="14"/>
            <c:spPr>
              <a:solidFill>
                <a:srgbClr val="38abc4"/>
              </a:solidFill>
              <a:ln w="0">
                <a:noFill/>
              </a:ln>
            </c:spPr>
          </c:dPt>
          <c:dPt>
            <c:idx val="15"/>
            <c:spPr>
              <a:solidFill>
                <a:srgbClr val="4980ba"/>
              </a:solidFill>
              <a:ln w="0">
                <a:noFill/>
              </a:ln>
            </c:spPr>
          </c:dPt>
          <c:dPt>
            <c:idx val="16"/>
            <c:spPr>
              <a:solidFill>
                <a:srgbClr val="c6514e"/>
              </a:solidFill>
              <a:ln w="0">
                <a:noFill/>
              </a:ln>
            </c:spPr>
          </c:dPt>
          <c:dPt>
            <c:idx val="17"/>
            <c:spPr>
              <a:solidFill>
                <a:srgbClr val="96b95d"/>
              </a:solidFill>
              <a:ln w="0">
                <a:noFill/>
              </a:ln>
            </c:spPr>
          </c:dPt>
          <c:dPt>
            <c:idx val="18"/>
            <c:spPr>
              <a:solidFill>
                <a:srgbClr val="81649f"/>
              </a:solidFill>
              <a:ln w="0">
                <a:noFill/>
              </a:ln>
            </c:spPr>
          </c:dPt>
          <c:dPt>
            <c:idx val="19"/>
            <c:spPr>
              <a:solidFill>
                <a:srgbClr val="38abc4"/>
              </a:solidFill>
              <a:ln w="0">
                <a:noFill/>
              </a:ln>
            </c:spPr>
          </c:dPt>
          <c:dPt>
            <c:idx val="20"/>
            <c:spPr>
              <a:solidFill>
                <a:srgbClr val="4980ba"/>
              </a:solidFill>
              <a:ln w="0">
                <a:noFill/>
              </a:ln>
            </c:spPr>
          </c:dPt>
          <c:dPt>
            <c:idx val="21"/>
            <c:spPr>
              <a:solidFill>
                <a:srgbClr val="c6514e"/>
              </a:solidFill>
              <a:ln w="0">
                <a:noFill/>
              </a:ln>
            </c:spPr>
          </c:dPt>
          <c:dPt>
            <c:idx val="22"/>
            <c:spPr>
              <a:solidFill>
                <a:srgbClr val="96b95d"/>
              </a:solidFill>
              <a:ln w="0">
                <a:noFill/>
              </a:ln>
            </c:spPr>
          </c:dPt>
          <c:dPt>
            <c:idx val="23"/>
            <c:spPr>
              <a:solidFill>
                <a:srgbClr val="81649f"/>
              </a:solidFill>
              <a:ln w="0">
                <a:noFill/>
              </a:ln>
            </c:spPr>
          </c:dPt>
          <c:dPt>
            <c:idx val="24"/>
            <c:spPr>
              <a:solidFill>
                <a:srgbClr val="38abc4"/>
              </a:solidFill>
              <a:ln w="0">
                <a:noFill/>
              </a:ln>
            </c:spPr>
          </c:dPt>
          <c:dPt>
            <c:idx val="25"/>
            <c:spPr>
              <a:solidFill>
                <a:srgbClr val="4980ba"/>
              </a:solidFill>
              <a:ln w="0">
                <a:noFill/>
              </a:ln>
            </c:spPr>
          </c:dPt>
          <c:dPt>
            <c:idx val="26"/>
            <c:spPr>
              <a:solidFill>
                <a:srgbClr val="c6514e"/>
              </a:solidFill>
              <a:ln w="0">
                <a:noFill/>
              </a:ln>
            </c:spPr>
          </c:dPt>
          <c:dPt>
            <c:idx val="27"/>
            <c:spPr>
              <a:solidFill>
                <a:srgbClr val="96b95d"/>
              </a:solidFill>
              <a:ln w="0">
                <a:noFill/>
              </a:ln>
            </c:spPr>
          </c:dPt>
          <c:dPt>
            <c:idx val="28"/>
            <c:spPr>
              <a:solidFill>
                <a:srgbClr val="81649f"/>
              </a:solidFill>
              <a:ln w="0">
                <a:noFill/>
              </a:ln>
            </c:spPr>
          </c:dPt>
          <c:dPt>
            <c:idx val="29"/>
            <c:spPr>
              <a:solidFill>
                <a:srgbClr val="38abc4"/>
              </a:solidFill>
              <a:ln w="0">
                <a:noFill/>
              </a:ln>
            </c:spPr>
          </c:dPt>
          <c:dPt>
            <c:idx val="30"/>
            <c:spPr>
              <a:solidFill>
                <a:srgbClr val="4980ba"/>
              </a:solidFill>
              <a:ln w="0">
                <a:noFill/>
              </a:ln>
            </c:spPr>
          </c:dPt>
          <c:dPt>
            <c:idx val="31"/>
            <c:spPr>
              <a:solidFill>
                <a:srgbClr val="c6514e"/>
              </a:solidFill>
              <a:ln w="0">
                <a:noFill/>
              </a:ln>
            </c:spPr>
          </c:dPt>
          <c:dPt>
            <c:idx val="32"/>
            <c:spPr>
              <a:solidFill>
                <a:srgbClr val="96b95d"/>
              </a:solidFill>
              <a:ln w="0">
                <a:noFill/>
              </a:ln>
            </c:spPr>
          </c:dPt>
          <c:dPt>
            <c:idx val="33"/>
            <c:spPr>
              <a:solidFill>
                <a:srgbClr val="81649f"/>
              </a:solidFill>
              <a:ln w="0">
                <a:noFill/>
              </a:ln>
            </c:spPr>
          </c:dPt>
          <c:dPt>
            <c:idx val="34"/>
            <c:spPr>
              <a:solidFill>
                <a:srgbClr val="38abc4"/>
              </a:solidFill>
              <a:ln w="0">
                <a:noFill/>
              </a:ln>
            </c:spPr>
          </c:dPt>
          <c:dPt>
            <c:idx val="35"/>
            <c:spPr>
              <a:solidFill>
                <a:srgbClr val="4980ba"/>
              </a:solidFill>
              <a:ln w="0">
                <a:noFill/>
              </a:ln>
            </c:spPr>
          </c:dPt>
          <c:dPt>
            <c:idx val="36"/>
            <c:spPr>
              <a:solidFill>
                <a:srgbClr val="c6514e"/>
              </a:solidFill>
              <a:ln w="0">
                <a:noFill/>
              </a:ln>
            </c:spPr>
          </c:dPt>
          <c:dPt>
            <c:idx val="37"/>
            <c:spPr>
              <a:solidFill>
                <a:srgbClr val="96b95d"/>
              </a:solidFill>
              <a:ln w="0">
                <a:noFill/>
              </a:ln>
            </c:spPr>
          </c:dPt>
          <c:dPt>
            <c:idx val="38"/>
            <c:spPr>
              <a:solidFill>
                <a:srgbClr val="81649f"/>
              </a:solidFill>
              <a:ln w="0">
                <a:noFill/>
              </a:ln>
            </c:spPr>
          </c:dPt>
          <c:dLbls>
            <c:numFmt formatCode="General" sourceLinked="0"/>
            <c:dLbl>
              <c:idx val="0"/>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4"/>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5"/>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6"/>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7"/>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8"/>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9"/>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0"/>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1"/>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2"/>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3"/>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4"/>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5"/>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6"/>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7"/>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8"/>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9"/>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0"/>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1"/>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2"/>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3"/>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4"/>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5"/>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6"/>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7"/>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8"/>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9"/>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0"/>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1"/>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2"/>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3"/>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4"/>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5"/>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6"/>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7"/>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8"/>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showLeaderLines val="0"/>
            <c:extLst>
              <c:ext xmlns:c15="http://schemas.microsoft.com/office/drawing/2012/chart" uri="{CE6537A1-D6FC-4f65-9D91-7224C49458BB}">
                <c15:showLeaderLines val="0"/>
              </c:ext>
            </c:extLst>
          </c:dLbls>
          <c:cat>
            <c:strRef>
              <c:f>categories</c:f>
              <c:strCache>
                <c:ptCount val="39"/>
                <c:pt idx="0">
                  <c:v>1. Blattgemuese_generell</c:v>
                </c:pt>
                <c:pt idx="1">
                  <c:v>2. Mangold</c:v>
                </c:pt>
                <c:pt idx="2">
                  <c:v>3. Spinat</c:v>
                </c:pt>
                <c:pt idx="3">
                  <c:v>4. Salat_generell</c:v>
                </c:pt>
                <c:pt idx="4">
                  <c:v>5. Romana_Eichblatt_Batavia</c:v>
                </c:pt>
                <c:pt idx="5">
                  <c:v>6. Rucola</c:v>
                </c:pt>
                <c:pt idx="6">
                  <c:v>7. frisches_Wurzelgemuese_generell</c:v>
                </c:pt>
                <c:pt idx="7">
                  <c:v>8. Karotten</c:v>
                </c:pt>
                <c:pt idx="8">
                  <c:v>9. Rote_Beete</c:v>
                </c:pt>
                <c:pt idx="9">
                  <c:v>10. Ringelbeete</c:v>
                </c:pt>
                <c:pt idx="10">
                  <c:v>11. Knollengemuese_generell</c:v>
                </c:pt>
                <c:pt idx="11">
                  <c:v>12. Fenchel</c:v>
                </c:pt>
                <c:pt idx="12">
                  <c:v>13. Mairuebchen</c:v>
                </c:pt>
                <c:pt idx="13">
                  <c:v>14. Radieschen</c:v>
                </c:pt>
                <c:pt idx="14">
                  <c:v>15. Fruchtgemuese_generell</c:v>
                </c:pt>
                <c:pt idx="15">
                  <c:v>16. Tomaten</c:v>
                </c:pt>
                <c:pt idx="16">
                  <c:v>17. Gurken</c:v>
                </c:pt>
                <c:pt idx="17">
                  <c:v>18. Aubergine</c:v>
                </c:pt>
                <c:pt idx="18">
                  <c:v>19. Zuchini</c:v>
                </c:pt>
                <c:pt idx="19">
                  <c:v>20. Sommer_Kohlgewaechse_generell</c:v>
                </c:pt>
                <c:pt idx="20">
                  <c:v>21. Kohlrabi</c:v>
                </c:pt>
                <c:pt idx="21">
                  <c:v>22. Brokkoli</c:v>
                </c:pt>
                <c:pt idx="22">
                  <c:v>23. Blumenkohl</c:v>
                </c:pt>
                <c:pt idx="23">
                  <c:v>24. Spitzkohl</c:v>
                </c:pt>
                <c:pt idx="24">
                  <c:v>25. Chinakohl</c:v>
                </c:pt>
                <c:pt idx="25">
                  <c:v>26. Pak Choi</c:v>
                </c:pt>
                <c:pt idx="26">
                  <c:v>27. Zwiebelgewaechse_generell</c:v>
                </c:pt>
                <c:pt idx="27">
                  <c:v>28. Lager_Zwiebel</c:v>
                </c:pt>
                <c:pt idx="28">
                  <c:v>29. frische_Gemuesezwiebel</c:v>
                </c:pt>
                <c:pt idx="29">
                  <c:v>30. Lauch</c:v>
                </c:pt>
                <c:pt idx="30">
                  <c:v>31. Fruehlingszwiebel</c:v>
                </c:pt>
                <c:pt idx="31">
                  <c:v>32. Huelsenfruechte_generell</c:v>
                </c:pt>
                <c:pt idx="32">
                  <c:v>33. Buschbohnen</c:v>
                </c:pt>
                <c:pt idx="33">
                  <c:v>34. Kraeuter_generell</c:v>
                </c:pt>
                <c:pt idx="34">
                  <c:v>35. Petersilie</c:v>
                </c:pt>
                <c:pt idx="35">
                  <c:v>36. Schnittlauch</c:v>
                </c:pt>
                <c:pt idx="36">
                  <c:v>37. Koriander</c:v>
                </c:pt>
                <c:pt idx="37">
                  <c:v>38. Dill</c:v>
                </c:pt>
                <c:pt idx="38">
                  <c:v>39. Kartoffeln</c:v>
                </c:pt>
              </c:strCache>
            </c:strRef>
          </c:cat>
          <c:val>
            <c:numRef>
              <c:f>0</c:f>
              <c:numCache>
                <c:formatCode>General</c:formatCode>
                <c:ptCount val="39"/>
                <c:pt idx="0">
                  <c:v>4.19</c:v>
                </c:pt>
                <c:pt idx="1">
                  <c:v>3.62</c:v>
                </c:pt>
                <c:pt idx="2">
                  <c:v>4.4</c:v>
                </c:pt>
                <c:pt idx="3">
                  <c:v>4.39</c:v>
                </c:pt>
                <c:pt idx="4">
                  <c:v>4.05</c:v>
                </c:pt>
                <c:pt idx="5">
                  <c:v>4</c:v>
                </c:pt>
                <c:pt idx="6">
                  <c:v>3.82</c:v>
                </c:pt>
                <c:pt idx="7">
                  <c:v>4.52</c:v>
                </c:pt>
                <c:pt idx="8">
                  <c:v>3.85</c:v>
                </c:pt>
                <c:pt idx="9">
                  <c:v>3.48</c:v>
                </c:pt>
                <c:pt idx="10">
                  <c:v>3.57</c:v>
                </c:pt>
                <c:pt idx="11">
                  <c:v>3.24</c:v>
                </c:pt>
                <c:pt idx="12">
                  <c:v>3.11</c:v>
                </c:pt>
                <c:pt idx="13">
                  <c:v>3.85</c:v>
                </c:pt>
                <c:pt idx="14">
                  <c:v>4.59</c:v>
                </c:pt>
                <c:pt idx="15">
                  <c:v>4.67</c:v>
                </c:pt>
                <c:pt idx="16">
                  <c:v>4.58</c:v>
                </c:pt>
                <c:pt idx="17">
                  <c:v>4.35</c:v>
                </c:pt>
                <c:pt idx="18">
                  <c:v>4.53</c:v>
                </c:pt>
                <c:pt idx="19">
                  <c:v>4.02</c:v>
                </c:pt>
                <c:pt idx="20">
                  <c:v>3.66</c:v>
                </c:pt>
                <c:pt idx="21">
                  <c:v>4.59</c:v>
                </c:pt>
                <c:pt idx="22">
                  <c:v>4.42</c:v>
                </c:pt>
                <c:pt idx="23">
                  <c:v>3.93</c:v>
                </c:pt>
                <c:pt idx="24">
                  <c:v>3.47</c:v>
                </c:pt>
                <c:pt idx="25">
                  <c:v>3.77</c:v>
                </c:pt>
                <c:pt idx="26">
                  <c:v>4.44</c:v>
                </c:pt>
                <c:pt idx="27">
                  <c:v>4.53</c:v>
                </c:pt>
                <c:pt idx="28">
                  <c:v>4.36</c:v>
                </c:pt>
                <c:pt idx="29">
                  <c:v>4.41</c:v>
                </c:pt>
                <c:pt idx="30">
                  <c:v>4.57</c:v>
                </c:pt>
                <c:pt idx="31">
                  <c:v>4.21</c:v>
                </c:pt>
                <c:pt idx="32">
                  <c:v>4.42</c:v>
                </c:pt>
                <c:pt idx="33">
                  <c:v>3.98</c:v>
                </c:pt>
                <c:pt idx="34">
                  <c:v>4.2</c:v>
                </c:pt>
                <c:pt idx="35">
                  <c:v>4.28</c:v>
                </c:pt>
                <c:pt idx="36">
                  <c:v>3.07</c:v>
                </c:pt>
                <c:pt idx="37">
                  <c:v>3.6</c:v>
                </c:pt>
                <c:pt idx="38">
                  <c:v>4.73</c:v>
                </c:pt>
              </c:numCache>
            </c:numRef>
          </c:val>
        </c:ser>
        <c:gapWidth val="150"/>
        <c:overlap val="0"/>
        <c:axId val="26720547"/>
        <c:axId val="58891839"/>
      </c:barChart>
      <c:catAx>
        <c:axId val="26720547"/>
        <c:scaling>
          <c:orientation val="minMax"/>
        </c:scaling>
        <c:delete val="0"/>
        <c:axPos val="b"/>
        <c:numFmt formatCode="General" sourceLinked="0"/>
        <c:majorTickMark val="none"/>
        <c:minorTickMark val="none"/>
        <c:tickLblPos val="nextTo"/>
        <c:spPr>
          <a:ln w="9360">
            <a:solidFill>
              <a:srgbClr val="808080"/>
            </a:solidFill>
            <a:round/>
          </a:ln>
        </c:spPr>
        <c:txPr>
          <a:bodyPr/>
          <a:lstStyle/>
          <a:p>
            <a:pPr>
              <a:defRPr b="0" sz="1200" spc="-1" strike="noStrike">
                <a:solidFill>
                  <a:srgbClr val="000000"/>
                </a:solidFill>
                <a:latin typeface="Calibri"/>
              </a:defRPr>
            </a:pPr>
          </a:p>
        </c:txPr>
        <c:crossAx val="58891839"/>
        <c:crosses val="autoZero"/>
        <c:auto val="1"/>
        <c:lblAlgn val="ctr"/>
        <c:lblOffset val="100"/>
        <c:noMultiLvlLbl val="0"/>
      </c:catAx>
      <c:valAx>
        <c:axId val="58891839"/>
        <c:scaling>
          <c:orientation val="minMax"/>
        </c:scaling>
        <c:delete val="0"/>
        <c:axPos val="l"/>
        <c:majorGridlines>
          <c:spPr>
            <a:ln w="9360">
              <a:solidFill>
                <a:srgbClr val="d8d8d8"/>
              </a:solidFill>
              <a:round/>
            </a:ln>
          </c:spPr>
        </c:majorGridlines>
        <c:numFmt formatCode="General" sourceLinked="0"/>
        <c:majorTickMark val="none"/>
        <c:minorTickMark val="none"/>
        <c:tickLblPos val="nextTo"/>
        <c:spPr>
          <a:ln w="9360">
            <a:noFill/>
          </a:ln>
        </c:spPr>
        <c:txPr>
          <a:bodyPr/>
          <a:lstStyle/>
          <a:p>
            <a:pPr>
              <a:defRPr b="0" sz="1200" spc="-1" strike="noStrike">
                <a:solidFill>
                  <a:srgbClr val="000000"/>
                </a:solidFill>
                <a:latin typeface="Calibri"/>
              </a:defRPr>
            </a:pPr>
          </a:p>
        </c:txPr>
        <c:crossAx val="26720547"/>
        <c:crosses val="autoZero"/>
        <c:crossBetween val="between"/>
      </c:valAx>
      <c:spPr>
        <a:noFill/>
        <a:ln w="0">
          <a:noFill/>
        </a:ln>
      </c:spPr>
    </c:plotArea>
    <c:plotVisOnly val="1"/>
    <c:dispBlanksAs val="zero"/>
  </c:chart>
  <c:spPr>
    <a:noFill/>
    <a:ln w="9360">
      <a:solidFill>
        <a:srgbClr val="d9d9d9"/>
      </a:solidFill>
      <a:round/>
    </a:ln>
  </c:spPr>
</c:chartSpace>
</file>

<file path=ppt/charts/chart7.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1"/>
        <c:ser>
          <c:idx val="0"/>
          <c:order val="0"/>
          <c:spPr>
            <a:solidFill>
              <a:srgbClr val="4f81bd"/>
            </a:solidFill>
            <a:ln w="0">
              <a:noFill/>
            </a:ln>
          </c:spPr>
          <c:invertIfNegative val="0"/>
          <c:dPt>
            <c:idx val="0"/>
            <c:spPr>
              <a:solidFill>
                <a:srgbClr val="4980ba"/>
              </a:solidFill>
              <a:ln w="0">
                <a:noFill/>
              </a:ln>
            </c:spPr>
          </c:dPt>
          <c:dPt>
            <c:idx val="1"/>
            <c:spPr>
              <a:solidFill>
                <a:srgbClr val="c6514e"/>
              </a:solidFill>
              <a:ln w="0">
                <a:noFill/>
              </a:ln>
            </c:spPr>
          </c:dPt>
          <c:dPt>
            <c:idx val="2"/>
            <c:spPr>
              <a:solidFill>
                <a:srgbClr val="96b95d"/>
              </a:solidFill>
              <a:ln w="0">
                <a:noFill/>
              </a:ln>
            </c:spPr>
          </c:dPt>
          <c:dPt>
            <c:idx val="3"/>
            <c:spPr>
              <a:solidFill>
                <a:srgbClr val="81649f"/>
              </a:solidFill>
              <a:ln w="0">
                <a:noFill/>
              </a:ln>
            </c:spPr>
          </c:dPt>
          <c:dPt>
            <c:idx val="4"/>
            <c:spPr>
              <a:solidFill>
                <a:srgbClr val="38abc4"/>
              </a:solidFill>
              <a:ln w="0">
                <a:noFill/>
              </a:ln>
            </c:spPr>
          </c:dPt>
          <c:dPt>
            <c:idx val="5"/>
            <c:spPr>
              <a:solidFill>
                <a:srgbClr val="4980ba"/>
              </a:solidFill>
              <a:ln w="0">
                <a:noFill/>
              </a:ln>
            </c:spPr>
          </c:dPt>
          <c:dPt>
            <c:idx val="6"/>
            <c:spPr>
              <a:solidFill>
                <a:srgbClr val="c6514e"/>
              </a:solidFill>
              <a:ln w="0">
                <a:noFill/>
              </a:ln>
            </c:spPr>
          </c:dPt>
          <c:dPt>
            <c:idx val="7"/>
            <c:spPr>
              <a:solidFill>
                <a:srgbClr val="96b95d"/>
              </a:solidFill>
              <a:ln w="0">
                <a:noFill/>
              </a:ln>
            </c:spPr>
          </c:dPt>
          <c:dPt>
            <c:idx val="8"/>
            <c:spPr>
              <a:solidFill>
                <a:srgbClr val="81649f"/>
              </a:solidFill>
              <a:ln w="0">
                <a:noFill/>
              </a:ln>
            </c:spPr>
          </c:dPt>
          <c:dPt>
            <c:idx val="9"/>
            <c:spPr>
              <a:solidFill>
                <a:srgbClr val="38abc4"/>
              </a:solidFill>
              <a:ln w="0">
                <a:noFill/>
              </a:ln>
            </c:spPr>
          </c:dPt>
          <c:dPt>
            <c:idx val="10"/>
            <c:spPr>
              <a:solidFill>
                <a:srgbClr val="4980ba"/>
              </a:solidFill>
              <a:ln w="0">
                <a:noFill/>
              </a:ln>
            </c:spPr>
          </c:dPt>
          <c:dPt>
            <c:idx val="11"/>
            <c:spPr>
              <a:solidFill>
                <a:srgbClr val="c6514e"/>
              </a:solidFill>
              <a:ln w="0">
                <a:noFill/>
              </a:ln>
            </c:spPr>
          </c:dPt>
          <c:dPt>
            <c:idx val="12"/>
            <c:spPr>
              <a:solidFill>
                <a:srgbClr val="96b95d"/>
              </a:solidFill>
              <a:ln w="0">
                <a:noFill/>
              </a:ln>
            </c:spPr>
          </c:dPt>
          <c:dPt>
            <c:idx val="13"/>
            <c:spPr>
              <a:solidFill>
                <a:srgbClr val="81649f"/>
              </a:solidFill>
              <a:ln w="0">
                <a:noFill/>
              </a:ln>
            </c:spPr>
          </c:dPt>
          <c:dPt>
            <c:idx val="14"/>
            <c:spPr>
              <a:solidFill>
                <a:srgbClr val="38abc4"/>
              </a:solidFill>
              <a:ln w="0">
                <a:noFill/>
              </a:ln>
            </c:spPr>
          </c:dPt>
          <c:dPt>
            <c:idx val="15"/>
            <c:spPr>
              <a:solidFill>
                <a:srgbClr val="4980ba"/>
              </a:solidFill>
              <a:ln w="0">
                <a:noFill/>
              </a:ln>
            </c:spPr>
          </c:dPt>
          <c:dPt>
            <c:idx val="16"/>
            <c:spPr>
              <a:solidFill>
                <a:srgbClr val="c6514e"/>
              </a:solidFill>
              <a:ln w="0">
                <a:noFill/>
              </a:ln>
            </c:spPr>
          </c:dPt>
          <c:dPt>
            <c:idx val="17"/>
            <c:spPr>
              <a:solidFill>
                <a:srgbClr val="96b95d"/>
              </a:solidFill>
              <a:ln w="0">
                <a:noFill/>
              </a:ln>
            </c:spPr>
          </c:dPt>
          <c:dPt>
            <c:idx val="18"/>
            <c:spPr>
              <a:solidFill>
                <a:srgbClr val="81649f"/>
              </a:solidFill>
              <a:ln w="0">
                <a:noFill/>
              </a:ln>
            </c:spPr>
          </c:dPt>
          <c:dPt>
            <c:idx val="19"/>
            <c:spPr>
              <a:solidFill>
                <a:srgbClr val="38abc4"/>
              </a:solidFill>
              <a:ln w="0">
                <a:noFill/>
              </a:ln>
            </c:spPr>
          </c:dPt>
          <c:dPt>
            <c:idx val="20"/>
            <c:spPr>
              <a:solidFill>
                <a:srgbClr val="4980ba"/>
              </a:solidFill>
              <a:ln w="0">
                <a:noFill/>
              </a:ln>
            </c:spPr>
          </c:dPt>
          <c:dPt>
            <c:idx val="21"/>
            <c:spPr>
              <a:solidFill>
                <a:srgbClr val="c6514e"/>
              </a:solidFill>
              <a:ln w="0">
                <a:noFill/>
              </a:ln>
            </c:spPr>
          </c:dPt>
          <c:dPt>
            <c:idx val="22"/>
            <c:spPr>
              <a:solidFill>
                <a:srgbClr val="96b95d"/>
              </a:solidFill>
              <a:ln w="0">
                <a:noFill/>
              </a:ln>
            </c:spPr>
          </c:dPt>
          <c:dPt>
            <c:idx val="23"/>
            <c:spPr>
              <a:solidFill>
                <a:srgbClr val="81649f"/>
              </a:solidFill>
              <a:ln w="0">
                <a:noFill/>
              </a:ln>
            </c:spPr>
          </c:dPt>
          <c:dPt>
            <c:idx val="24"/>
            <c:spPr>
              <a:solidFill>
                <a:srgbClr val="38abc4"/>
              </a:solidFill>
              <a:ln w="0">
                <a:noFill/>
              </a:ln>
            </c:spPr>
          </c:dPt>
          <c:dPt>
            <c:idx val="25"/>
            <c:spPr>
              <a:solidFill>
                <a:srgbClr val="4980ba"/>
              </a:solidFill>
              <a:ln w="0">
                <a:noFill/>
              </a:ln>
            </c:spPr>
          </c:dPt>
          <c:dPt>
            <c:idx val="26"/>
            <c:spPr>
              <a:solidFill>
                <a:srgbClr val="c6514e"/>
              </a:solidFill>
              <a:ln w="0">
                <a:noFill/>
              </a:ln>
            </c:spPr>
          </c:dPt>
          <c:dPt>
            <c:idx val="27"/>
            <c:spPr>
              <a:solidFill>
                <a:srgbClr val="96b95d"/>
              </a:solidFill>
              <a:ln w="0">
                <a:noFill/>
              </a:ln>
            </c:spPr>
          </c:dPt>
          <c:dPt>
            <c:idx val="28"/>
            <c:spPr>
              <a:solidFill>
                <a:srgbClr val="81649f"/>
              </a:solidFill>
              <a:ln w="0">
                <a:noFill/>
              </a:ln>
            </c:spPr>
          </c:dPt>
          <c:dPt>
            <c:idx val="29"/>
            <c:spPr>
              <a:solidFill>
                <a:srgbClr val="38abc4"/>
              </a:solidFill>
              <a:ln w="0">
                <a:noFill/>
              </a:ln>
            </c:spPr>
          </c:dPt>
          <c:dPt>
            <c:idx val="30"/>
            <c:spPr>
              <a:solidFill>
                <a:srgbClr val="4980ba"/>
              </a:solidFill>
              <a:ln w="0">
                <a:noFill/>
              </a:ln>
            </c:spPr>
          </c:dPt>
          <c:dPt>
            <c:idx val="31"/>
            <c:spPr>
              <a:solidFill>
                <a:srgbClr val="c6514e"/>
              </a:solidFill>
              <a:ln w="0">
                <a:noFill/>
              </a:ln>
            </c:spPr>
          </c:dPt>
          <c:dPt>
            <c:idx val="32"/>
            <c:spPr>
              <a:solidFill>
                <a:srgbClr val="96b95d"/>
              </a:solidFill>
              <a:ln w="0">
                <a:noFill/>
              </a:ln>
            </c:spPr>
          </c:dPt>
          <c:dPt>
            <c:idx val="33"/>
            <c:spPr>
              <a:solidFill>
                <a:srgbClr val="81649f"/>
              </a:solidFill>
              <a:ln w="0">
                <a:noFill/>
              </a:ln>
            </c:spPr>
          </c:dPt>
          <c:dPt>
            <c:idx val="34"/>
            <c:spPr>
              <a:solidFill>
                <a:srgbClr val="38abc4"/>
              </a:solidFill>
              <a:ln w="0">
                <a:noFill/>
              </a:ln>
            </c:spPr>
          </c:dPt>
          <c:dPt>
            <c:idx val="35"/>
            <c:spPr>
              <a:solidFill>
                <a:srgbClr val="4980ba"/>
              </a:solidFill>
              <a:ln w="0">
                <a:noFill/>
              </a:ln>
            </c:spPr>
          </c:dPt>
          <c:dPt>
            <c:idx val="36"/>
            <c:spPr>
              <a:solidFill>
                <a:srgbClr val="c6514e"/>
              </a:solidFill>
              <a:ln w="0">
                <a:noFill/>
              </a:ln>
            </c:spPr>
          </c:dPt>
          <c:dPt>
            <c:idx val="37"/>
            <c:spPr>
              <a:solidFill>
                <a:srgbClr val="96b95d"/>
              </a:solidFill>
              <a:ln w="0">
                <a:noFill/>
              </a:ln>
            </c:spPr>
          </c:dPt>
          <c:dPt>
            <c:idx val="38"/>
            <c:spPr>
              <a:solidFill>
                <a:srgbClr val="81649f"/>
              </a:solidFill>
              <a:ln w="0">
                <a:noFill/>
              </a:ln>
            </c:spPr>
          </c:dPt>
          <c:dLbls>
            <c:numFmt formatCode="General" sourceLinked="0"/>
            <c:dLbl>
              <c:idx val="0"/>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4"/>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5"/>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6"/>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7"/>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8"/>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9"/>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0"/>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1"/>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2"/>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3"/>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4"/>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5"/>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6"/>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7"/>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8"/>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9"/>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0"/>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1"/>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2"/>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3"/>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4"/>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5"/>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6"/>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7"/>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8"/>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9"/>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0"/>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1"/>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2"/>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3"/>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4"/>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5"/>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6"/>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7"/>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8"/>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showLeaderLines val="0"/>
            <c:extLst>
              <c:ext xmlns:c15="http://schemas.microsoft.com/office/drawing/2012/chart" uri="{CE6537A1-D6FC-4f65-9D91-7224C49458BB}">
                <c15:showLeaderLines val="0"/>
              </c:ext>
            </c:extLst>
          </c:dLbls>
          <c:cat>
            <c:strRef>
              <c:f>categories</c:f>
              <c:strCache>
                <c:ptCount val="39"/>
                <c:pt idx="0">
                  <c:v>1. Blattgemuese_generell</c:v>
                </c:pt>
                <c:pt idx="1">
                  <c:v>2. Mangold</c:v>
                </c:pt>
                <c:pt idx="2">
                  <c:v>3. Spinat</c:v>
                </c:pt>
                <c:pt idx="3">
                  <c:v>4. Salat_generell</c:v>
                </c:pt>
                <c:pt idx="4">
                  <c:v>5. Romana_Eichblatt_Batavia</c:v>
                </c:pt>
                <c:pt idx="5">
                  <c:v>6. Rucola</c:v>
                </c:pt>
                <c:pt idx="6">
                  <c:v>7. frisches_Wurzelgemuese_generell</c:v>
                </c:pt>
                <c:pt idx="7">
                  <c:v>8. Karotten</c:v>
                </c:pt>
                <c:pt idx="8">
                  <c:v>9. Rote_Beete</c:v>
                </c:pt>
                <c:pt idx="9">
                  <c:v>10. Ringelbeete</c:v>
                </c:pt>
                <c:pt idx="10">
                  <c:v>11. Knollengemuese_generell</c:v>
                </c:pt>
                <c:pt idx="11">
                  <c:v>12. Fenchel</c:v>
                </c:pt>
                <c:pt idx="12">
                  <c:v>13. Mairuebchen</c:v>
                </c:pt>
                <c:pt idx="13">
                  <c:v>14. Radieschen</c:v>
                </c:pt>
                <c:pt idx="14">
                  <c:v>15. Fruchtgemuese_generell</c:v>
                </c:pt>
                <c:pt idx="15">
                  <c:v>16. Tomaten</c:v>
                </c:pt>
                <c:pt idx="16">
                  <c:v>17. Gurken</c:v>
                </c:pt>
                <c:pt idx="17">
                  <c:v>18. Aubergine</c:v>
                </c:pt>
                <c:pt idx="18">
                  <c:v>19. Zuchini</c:v>
                </c:pt>
                <c:pt idx="19">
                  <c:v>20. Sommer_Kohlgewaechse_generell</c:v>
                </c:pt>
                <c:pt idx="20">
                  <c:v>21. Kohlrabi</c:v>
                </c:pt>
                <c:pt idx="21">
                  <c:v>22. Brokkoli</c:v>
                </c:pt>
                <c:pt idx="22">
                  <c:v>23. Blumenkohl</c:v>
                </c:pt>
                <c:pt idx="23">
                  <c:v>24. Spitzkohl</c:v>
                </c:pt>
                <c:pt idx="24">
                  <c:v>25. Chinakohl</c:v>
                </c:pt>
                <c:pt idx="25">
                  <c:v>26. Pak Choi</c:v>
                </c:pt>
                <c:pt idx="26">
                  <c:v>27. Zwiebelgewaechse_generell</c:v>
                </c:pt>
                <c:pt idx="27">
                  <c:v>28. Lager_Zwiebel</c:v>
                </c:pt>
                <c:pt idx="28">
                  <c:v>29. frische_Gemuesezwiebel</c:v>
                </c:pt>
                <c:pt idx="29">
                  <c:v>30. Lauch</c:v>
                </c:pt>
                <c:pt idx="30">
                  <c:v>31. Fruehlingszwiebel</c:v>
                </c:pt>
                <c:pt idx="31">
                  <c:v>32. Huelsenfruechte_generell</c:v>
                </c:pt>
                <c:pt idx="32">
                  <c:v>33. Buschbohnen</c:v>
                </c:pt>
                <c:pt idx="33">
                  <c:v>34. Kraeuter_generell</c:v>
                </c:pt>
                <c:pt idx="34">
                  <c:v>35. Petersilie</c:v>
                </c:pt>
                <c:pt idx="35">
                  <c:v>36. Schnittlauch</c:v>
                </c:pt>
                <c:pt idx="36">
                  <c:v>37. Koriander</c:v>
                </c:pt>
                <c:pt idx="37">
                  <c:v>38. Dill</c:v>
                </c:pt>
                <c:pt idx="38">
                  <c:v>39. Kartoffeln</c:v>
                </c:pt>
              </c:strCache>
            </c:strRef>
          </c:cat>
          <c:val>
            <c:numRef>
              <c:f>0</c:f>
              <c:numCache>
                <c:formatCode>General</c:formatCode>
                <c:ptCount val="39"/>
                <c:pt idx="0">
                  <c:v>3.05</c:v>
                </c:pt>
                <c:pt idx="1">
                  <c:v>3.41</c:v>
                </c:pt>
                <c:pt idx="2">
                  <c:v>2.59</c:v>
                </c:pt>
                <c:pt idx="3">
                  <c:v>3.18</c:v>
                </c:pt>
                <c:pt idx="4">
                  <c:v>3.14</c:v>
                </c:pt>
                <c:pt idx="5">
                  <c:v>2.88</c:v>
                </c:pt>
                <c:pt idx="6">
                  <c:v>3.09</c:v>
                </c:pt>
                <c:pt idx="7">
                  <c:v>2.89</c:v>
                </c:pt>
                <c:pt idx="8">
                  <c:v>2.98</c:v>
                </c:pt>
                <c:pt idx="9">
                  <c:v>3.18</c:v>
                </c:pt>
                <c:pt idx="10">
                  <c:v>3.2</c:v>
                </c:pt>
                <c:pt idx="11">
                  <c:v>3.2</c:v>
                </c:pt>
                <c:pt idx="12">
                  <c:v>3.32</c:v>
                </c:pt>
                <c:pt idx="13">
                  <c:v>2.91</c:v>
                </c:pt>
                <c:pt idx="14">
                  <c:v>2.58</c:v>
                </c:pt>
                <c:pt idx="15">
                  <c:v>2.48</c:v>
                </c:pt>
                <c:pt idx="16">
                  <c:v>2.82</c:v>
                </c:pt>
                <c:pt idx="17">
                  <c:v>2.39</c:v>
                </c:pt>
                <c:pt idx="18">
                  <c:v>2.25</c:v>
                </c:pt>
                <c:pt idx="19">
                  <c:v>3</c:v>
                </c:pt>
                <c:pt idx="20">
                  <c:v>3.36</c:v>
                </c:pt>
                <c:pt idx="21">
                  <c:v>2.02</c:v>
                </c:pt>
                <c:pt idx="22">
                  <c:v>2.16</c:v>
                </c:pt>
                <c:pt idx="23">
                  <c:v>3.23</c:v>
                </c:pt>
                <c:pt idx="24">
                  <c:v>3.25</c:v>
                </c:pt>
                <c:pt idx="25">
                  <c:v>3.2</c:v>
                </c:pt>
                <c:pt idx="26">
                  <c:v>2.58</c:v>
                </c:pt>
                <c:pt idx="27">
                  <c:v>2.43</c:v>
                </c:pt>
                <c:pt idx="28">
                  <c:v>2.72</c:v>
                </c:pt>
                <c:pt idx="29">
                  <c:v>2.98</c:v>
                </c:pt>
                <c:pt idx="30">
                  <c:v>2.55</c:v>
                </c:pt>
                <c:pt idx="31">
                  <c:v>2.45</c:v>
                </c:pt>
                <c:pt idx="32">
                  <c:v>2.35</c:v>
                </c:pt>
                <c:pt idx="33">
                  <c:v>3.5</c:v>
                </c:pt>
                <c:pt idx="34">
                  <c:v>3.32</c:v>
                </c:pt>
                <c:pt idx="35">
                  <c:v>3.34</c:v>
                </c:pt>
                <c:pt idx="36">
                  <c:v>3.61</c:v>
                </c:pt>
                <c:pt idx="37">
                  <c:v>3.27</c:v>
                </c:pt>
                <c:pt idx="38">
                  <c:v>2.11</c:v>
                </c:pt>
              </c:numCache>
            </c:numRef>
          </c:val>
        </c:ser>
        <c:gapWidth val="150"/>
        <c:overlap val="0"/>
        <c:axId val="76058891"/>
        <c:axId val="90601281"/>
      </c:barChart>
      <c:catAx>
        <c:axId val="76058891"/>
        <c:scaling>
          <c:orientation val="minMax"/>
        </c:scaling>
        <c:delete val="0"/>
        <c:axPos val="b"/>
        <c:numFmt formatCode="General" sourceLinked="0"/>
        <c:majorTickMark val="none"/>
        <c:minorTickMark val="none"/>
        <c:tickLblPos val="nextTo"/>
        <c:spPr>
          <a:ln w="9360">
            <a:solidFill>
              <a:srgbClr val="808080"/>
            </a:solidFill>
            <a:round/>
          </a:ln>
        </c:spPr>
        <c:txPr>
          <a:bodyPr/>
          <a:lstStyle/>
          <a:p>
            <a:pPr>
              <a:defRPr b="0" sz="1200" spc="-1" strike="noStrike">
                <a:solidFill>
                  <a:srgbClr val="000000"/>
                </a:solidFill>
                <a:latin typeface="Calibri"/>
              </a:defRPr>
            </a:pPr>
          </a:p>
        </c:txPr>
        <c:crossAx val="90601281"/>
        <c:crosses val="autoZero"/>
        <c:auto val="1"/>
        <c:lblAlgn val="ctr"/>
        <c:lblOffset val="100"/>
        <c:noMultiLvlLbl val="0"/>
      </c:catAx>
      <c:valAx>
        <c:axId val="90601281"/>
        <c:scaling>
          <c:orientation val="minMax"/>
        </c:scaling>
        <c:delete val="0"/>
        <c:axPos val="l"/>
        <c:majorGridlines>
          <c:spPr>
            <a:ln w="9360">
              <a:solidFill>
                <a:srgbClr val="d8d8d8"/>
              </a:solidFill>
              <a:round/>
            </a:ln>
          </c:spPr>
        </c:majorGridlines>
        <c:numFmt formatCode="General" sourceLinked="0"/>
        <c:majorTickMark val="none"/>
        <c:minorTickMark val="none"/>
        <c:tickLblPos val="nextTo"/>
        <c:spPr>
          <a:ln w="9360">
            <a:noFill/>
          </a:ln>
        </c:spPr>
        <c:txPr>
          <a:bodyPr/>
          <a:lstStyle/>
          <a:p>
            <a:pPr>
              <a:defRPr b="0" sz="1200" spc="-1" strike="noStrike">
                <a:solidFill>
                  <a:srgbClr val="000000"/>
                </a:solidFill>
                <a:latin typeface="Calibri"/>
              </a:defRPr>
            </a:pPr>
          </a:p>
        </c:txPr>
        <c:crossAx val="76058891"/>
        <c:crosses val="autoZero"/>
        <c:crossBetween val="between"/>
      </c:valAx>
      <c:spPr>
        <a:noFill/>
        <a:ln w="0">
          <a:noFill/>
        </a:ln>
      </c:spPr>
    </c:plotArea>
    <c:plotVisOnly val="1"/>
    <c:dispBlanksAs val="zero"/>
  </c:chart>
  <c:spPr>
    <a:noFill/>
    <a:ln w="9360">
      <a:solidFill>
        <a:srgbClr val="d9d9d9"/>
      </a:solidFill>
      <a:round/>
    </a:ln>
  </c:spPr>
</c:chartSpace>
</file>

<file path=ppt/charts/chart8.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1"/>
        <c:ser>
          <c:idx val="0"/>
          <c:order val="0"/>
          <c:spPr>
            <a:solidFill>
              <a:srgbClr val="4f81bd"/>
            </a:solidFill>
            <a:ln w="0">
              <a:noFill/>
            </a:ln>
          </c:spPr>
          <c:invertIfNegative val="0"/>
          <c:dPt>
            <c:idx val="0"/>
            <c:spPr>
              <a:solidFill>
                <a:srgbClr val="4980ba"/>
              </a:solidFill>
              <a:ln w="0">
                <a:noFill/>
              </a:ln>
            </c:spPr>
          </c:dPt>
          <c:dPt>
            <c:idx val="1"/>
            <c:spPr>
              <a:solidFill>
                <a:srgbClr val="c6514e"/>
              </a:solidFill>
              <a:ln w="0">
                <a:noFill/>
              </a:ln>
            </c:spPr>
          </c:dPt>
          <c:dPt>
            <c:idx val="2"/>
            <c:spPr>
              <a:solidFill>
                <a:srgbClr val="96b95d"/>
              </a:solidFill>
              <a:ln w="0">
                <a:noFill/>
              </a:ln>
            </c:spPr>
          </c:dPt>
          <c:dPt>
            <c:idx val="3"/>
            <c:spPr>
              <a:solidFill>
                <a:srgbClr val="81649f"/>
              </a:solidFill>
              <a:ln w="0">
                <a:noFill/>
              </a:ln>
            </c:spPr>
          </c:dPt>
          <c:dPt>
            <c:idx val="4"/>
            <c:spPr>
              <a:solidFill>
                <a:srgbClr val="38abc4"/>
              </a:solidFill>
              <a:ln w="0">
                <a:noFill/>
              </a:ln>
            </c:spPr>
          </c:dPt>
          <c:dPt>
            <c:idx val="5"/>
            <c:spPr>
              <a:solidFill>
                <a:srgbClr val="4980ba"/>
              </a:solidFill>
              <a:ln w="0">
                <a:noFill/>
              </a:ln>
            </c:spPr>
          </c:dPt>
          <c:dPt>
            <c:idx val="6"/>
            <c:spPr>
              <a:solidFill>
                <a:srgbClr val="c6514e"/>
              </a:solidFill>
              <a:ln w="0">
                <a:noFill/>
              </a:ln>
            </c:spPr>
          </c:dPt>
          <c:dPt>
            <c:idx val="7"/>
            <c:spPr>
              <a:solidFill>
                <a:srgbClr val="96b95d"/>
              </a:solidFill>
              <a:ln w="0">
                <a:noFill/>
              </a:ln>
            </c:spPr>
          </c:dPt>
          <c:dPt>
            <c:idx val="8"/>
            <c:spPr>
              <a:solidFill>
                <a:srgbClr val="81649f"/>
              </a:solidFill>
              <a:ln w="0">
                <a:noFill/>
              </a:ln>
            </c:spPr>
          </c:dPt>
          <c:dPt>
            <c:idx val="9"/>
            <c:spPr>
              <a:solidFill>
                <a:srgbClr val="38abc4"/>
              </a:solidFill>
              <a:ln w="0">
                <a:noFill/>
              </a:ln>
            </c:spPr>
          </c:dPt>
          <c:dPt>
            <c:idx val="10"/>
            <c:spPr>
              <a:solidFill>
                <a:srgbClr val="4980ba"/>
              </a:solidFill>
              <a:ln w="0">
                <a:noFill/>
              </a:ln>
            </c:spPr>
          </c:dPt>
          <c:dPt>
            <c:idx val="11"/>
            <c:spPr>
              <a:solidFill>
                <a:srgbClr val="c6514e"/>
              </a:solidFill>
              <a:ln w="0">
                <a:noFill/>
              </a:ln>
            </c:spPr>
          </c:dPt>
          <c:dPt>
            <c:idx val="12"/>
            <c:spPr>
              <a:solidFill>
                <a:srgbClr val="96b95d"/>
              </a:solidFill>
              <a:ln w="0">
                <a:noFill/>
              </a:ln>
            </c:spPr>
          </c:dPt>
          <c:dPt>
            <c:idx val="13"/>
            <c:spPr>
              <a:solidFill>
                <a:srgbClr val="81649f"/>
              </a:solidFill>
              <a:ln w="0">
                <a:noFill/>
              </a:ln>
            </c:spPr>
          </c:dPt>
          <c:dPt>
            <c:idx val="14"/>
            <c:spPr>
              <a:solidFill>
                <a:srgbClr val="38abc4"/>
              </a:solidFill>
              <a:ln w="0">
                <a:noFill/>
              </a:ln>
            </c:spPr>
          </c:dPt>
          <c:dPt>
            <c:idx val="15"/>
            <c:spPr>
              <a:solidFill>
                <a:srgbClr val="4980ba"/>
              </a:solidFill>
              <a:ln w="0">
                <a:noFill/>
              </a:ln>
            </c:spPr>
          </c:dPt>
          <c:dPt>
            <c:idx val="16"/>
            <c:spPr>
              <a:solidFill>
                <a:srgbClr val="c6514e"/>
              </a:solidFill>
              <a:ln w="0">
                <a:noFill/>
              </a:ln>
            </c:spPr>
          </c:dPt>
          <c:dPt>
            <c:idx val="17"/>
            <c:spPr>
              <a:solidFill>
                <a:srgbClr val="96b95d"/>
              </a:solidFill>
              <a:ln w="0">
                <a:noFill/>
              </a:ln>
            </c:spPr>
          </c:dPt>
          <c:dPt>
            <c:idx val="18"/>
            <c:spPr>
              <a:solidFill>
                <a:srgbClr val="81649f"/>
              </a:solidFill>
              <a:ln w="0">
                <a:noFill/>
              </a:ln>
            </c:spPr>
          </c:dPt>
          <c:dPt>
            <c:idx val="19"/>
            <c:spPr>
              <a:solidFill>
                <a:srgbClr val="38abc4"/>
              </a:solidFill>
              <a:ln w="0">
                <a:noFill/>
              </a:ln>
            </c:spPr>
          </c:dPt>
          <c:dPt>
            <c:idx val="20"/>
            <c:spPr>
              <a:solidFill>
                <a:srgbClr val="4980ba"/>
              </a:solidFill>
              <a:ln w="0">
                <a:noFill/>
              </a:ln>
            </c:spPr>
          </c:dPt>
          <c:dPt>
            <c:idx val="21"/>
            <c:spPr>
              <a:solidFill>
                <a:srgbClr val="c6514e"/>
              </a:solidFill>
              <a:ln w="0">
                <a:noFill/>
              </a:ln>
            </c:spPr>
          </c:dPt>
          <c:dPt>
            <c:idx val="22"/>
            <c:spPr>
              <a:solidFill>
                <a:srgbClr val="96b95d"/>
              </a:solidFill>
              <a:ln w="0">
                <a:noFill/>
              </a:ln>
            </c:spPr>
          </c:dPt>
          <c:dPt>
            <c:idx val="23"/>
            <c:spPr>
              <a:solidFill>
                <a:srgbClr val="81649f"/>
              </a:solidFill>
              <a:ln w="0">
                <a:noFill/>
              </a:ln>
            </c:spPr>
          </c:dPt>
          <c:dPt>
            <c:idx val="24"/>
            <c:spPr>
              <a:solidFill>
                <a:srgbClr val="38abc4"/>
              </a:solidFill>
              <a:ln w="0">
                <a:noFill/>
              </a:ln>
            </c:spPr>
          </c:dPt>
          <c:dPt>
            <c:idx val="25"/>
            <c:spPr>
              <a:solidFill>
                <a:srgbClr val="4980ba"/>
              </a:solidFill>
              <a:ln w="0">
                <a:noFill/>
              </a:ln>
            </c:spPr>
          </c:dPt>
          <c:dPt>
            <c:idx val="26"/>
            <c:spPr>
              <a:solidFill>
                <a:srgbClr val="c6514e"/>
              </a:solidFill>
              <a:ln w="0">
                <a:noFill/>
              </a:ln>
            </c:spPr>
          </c:dPt>
          <c:dPt>
            <c:idx val="27"/>
            <c:spPr>
              <a:solidFill>
                <a:srgbClr val="96b95d"/>
              </a:solidFill>
              <a:ln w="0">
                <a:noFill/>
              </a:ln>
            </c:spPr>
          </c:dPt>
          <c:dPt>
            <c:idx val="28"/>
            <c:spPr>
              <a:solidFill>
                <a:srgbClr val="81649f"/>
              </a:solidFill>
              <a:ln w="0">
                <a:noFill/>
              </a:ln>
            </c:spPr>
          </c:dPt>
          <c:dPt>
            <c:idx val="29"/>
            <c:spPr>
              <a:solidFill>
                <a:srgbClr val="38abc4"/>
              </a:solidFill>
              <a:ln w="0">
                <a:noFill/>
              </a:ln>
            </c:spPr>
          </c:dPt>
          <c:dPt>
            <c:idx val="30"/>
            <c:spPr>
              <a:solidFill>
                <a:srgbClr val="4980ba"/>
              </a:solidFill>
              <a:ln w="0">
                <a:noFill/>
              </a:ln>
            </c:spPr>
          </c:dPt>
          <c:dPt>
            <c:idx val="31"/>
            <c:spPr>
              <a:solidFill>
                <a:srgbClr val="c6514e"/>
              </a:solidFill>
              <a:ln w="0">
                <a:noFill/>
              </a:ln>
            </c:spPr>
          </c:dPt>
          <c:dPt>
            <c:idx val="32"/>
            <c:spPr>
              <a:solidFill>
                <a:srgbClr val="96b95d"/>
              </a:solidFill>
              <a:ln w="0">
                <a:noFill/>
              </a:ln>
            </c:spPr>
          </c:dPt>
          <c:dPt>
            <c:idx val="33"/>
            <c:spPr>
              <a:solidFill>
                <a:srgbClr val="81649f"/>
              </a:solidFill>
              <a:ln w="0">
                <a:noFill/>
              </a:ln>
            </c:spPr>
          </c:dPt>
          <c:dPt>
            <c:idx val="34"/>
            <c:spPr>
              <a:solidFill>
                <a:srgbClr val="38abc4"/>
              </a:solidFill>
              <a:ln w="0">
                <a:noFill/>
              </a:ln>
            </c:spPr>
          </c:dPt>
          <c:dPt>
            <c:idx val="35"/>
            <c:spPr>
              <a:solidFill>
                <a:srgbClr val="4980ba"/>
              </a:solidFill>
              <a:ln w="0">
                <a:noFill/>
              </a:ln>
            </c:spPr>
          </c:dPt>
          <c:dPt>
            <c:idx val="36"/>
            <c:spPr>
              <a:solidFill>
                <a:srgbClr val="c6514e"/>
              </a:solidFill>
              <a:ln w="0">
                <a:noFill/>
              </a:ln>
            </c:spPr>
          </c:dPt>
          <c:dPt>
            <c:idx val="37"/>
            <c:spPr>
              <a:solidFill>
                <a:srgbClr val="96b95d"/>
              </a:solidFill>
              <a:ln w="0">
                <a:noFill/>
              </a:ln>
            </c:spPr>
          </c:dPt>
          <c:dPt>
            <c:idx val="38"/>
            <c:spPr>
              <a:solidFill>
                <a:srgbClr val="81649f"/>
              </a:solidFill>
              <a:ln w="0">
                <a:noFill/>
              </a:ln>
            </c:spPr>
          </c:dPt>
          <c:dLbls>
            <c:numFmt formatCode="General" sourceLinked="0"/>
            <c:dLbl>
              <c:idx val="0"/>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4"/>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5"/>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6"/>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7"/>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8"/>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9"/>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0"/>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1"/>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2"/>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3"/>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4"/>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5"/>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6"/>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7"/>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8"/>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9"/>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0"/>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1"/>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2"/>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3"/>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4"/>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5"/>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6"/>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7"/>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8"/>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9"/>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0"/>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1"/>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2"/>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3"/>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4"/>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5"/>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6"/>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7"/>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8"/>
              <c:numFmt formatCode="General"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showLeaderLines val="0"/>
            <c:extLst>
              <c:ext xmlns:c15="http://schemas.microsoft.com/office/drawing/2012/chart" uri="{CE6537A1-D6FC-4f65-9D91-7224C49458BB}">
                <c15:showLeaderLines val="0"/>
              </c:ext>
            </c:extLst>
          </c:dLbls>
          <c:cat>
            <c:strRef>
              <c:f>categories</c:f>
              <c:strCache>
                <c:ptCount val="39"/>
                <c:pt idx="0">
                  <c:v>1. Blattgemuese_generell</c:v>
                </c:pt>
                <c:pt idx="1">
                  <c:v>2. Mangold</c:v>
                </c:pt>
                <c:pt idx="2">
                  <c:v>3. Spinat</c:v>
                </c:pt>
                <c:pt idx="3">
                  <c:v>4. Salat_generell</c:v>
                </c:pt>
                <c:pt idx="4">
                  <c:v>5. Romana_Eichblatt_Batavia</c:v>
                </c:pt>
                <c:pt idx="5">
                  <c:v>6. Rucola</c:v>
                </c:pt>
                <c:pt idx="6">
                  <c:v>7. frisches_Wurzelgemuese_generell</c:v>
                </c:pt>
                <c:pt idx="7">
                  <c:v>8. Karotten</c:v>
                </c:pt>
                <c:pt idx="8">
                  <c:v>9. Rote_Beete</c:v>
                </c:pt>
                <c:pt idx="9">
                  <c:v>10. Ringelbeete</c:v>
                </c:pt>
                <c:pt idx="10">
                  <c:v>11. Knollengemuese_generell</c:v>
                </c:pt>
                <c:pt idx="11">
                  <c:v>12. Fenchel</c:v>
                </c:pt>
                <c:pt idx="12">
                  <c:v>13. Mairuebchen</c:v>
                </c:pt>
                <c:pt idx="13">
                  <c:v>14. Radieschen</c:v>
                </c:pt>
                <c:pt idx="14">
                  <c:v>15. Fruchtgemuese_generell</c:v>
                </c:pt>
                <c:pt idx="15">
                  <c:v>16. Tomaten</c:v>
                </c:pt>
                <c:pt idx="16">
                  <c:v>17. Gurken</c:v>
                </c:pt>
                <c:pt idx="17">
                  <c:v>18. Aubergine</c:v>
                </c:pt>
                <c:pt idx="18">
                  <c:v>19. Zuchini</c:v>
                </c:pt>
                <c:pt idx="19">
                  <c:v>20. Sommer_Kohlgewaechse_generell</c:v>
                </c:pt>
                <c:pt idx="20">
                  <c:v>21. Kohlrabi</c:v>
                </c:pt>
                <c:pt idx="21">
                  <c:v>22. Brokkoli</c:v>
                </c:pt>
                <c:pt idx="22">
                  <c:v>23. Blumenkohl</c:v>
                </c:pt>
                <c:pt idx="23">
                  <c:v>24. Spitzkohl</c:v>
                </c:pt>
                <c:pt idx="24">
                  <c:v>25. Chinakohl</c:v>
                </c:pt>
                <c:pt idx="25">
                  <c:v>26. Pak Choi</c:v>
                </c:pt>
                <c:pt idx="26">
                  <c:v>27. Zwiebelgewaechse_generell</c:v>
                </c:pt>
                <c:pt idx="27">
                  <c:v>28. Lager_Zwiebel</c:v>
                </c:pt>
                <c:pt idx="28">
                  <c:v>29. frische_Gemuesezwiebel</c:v>
                </c:pt>
                <c:pt idx="29">
                  <c:v>30. Lauch</c:v>
                </c:pt>
                <c:pt idx="30">
                  <c:v>31. Fruehlingszwiebel</c:v>
                </c:pt>
                <c:pt idx="31">
                  <c:v>32. Huelsenfruechte_generell</c:v>
                </c:pt>
                <c:pt idx="32">
                  <c:v>33. Buschbohnen</c:v>
                </c:pt>
                <c:pt idx="33">
                  <c:v>34. Kraeuter_generell</c:v>
                </c:pt>
                <c:pt idx="34">
                  <c:v>35. Petersilie</c:v>
                </c:pt>
                <c:pt idx="35">
                  <c:v>36. Schnittlauch</c:v>
                </c:pt>
                <c:pt idx="36">
                  <c:v>37. Koriander</c:v>
                </c:pt>
                <c:pt idx="37">
                  <c:v>38. Dill</c:v>
                </c:pt>
                <c:pt idx="38">
                  <c:v>39. Kartoffeln</c:v>
                </c:pt>
              </c:strCache>
            </c:strRef>
          </c:cat>
          <c:val>
            <c:numRef>
              <c:f>0</c:f>
              <c:numCache>
                <c:formatCode>General</c:formatCode>
                <c:ptCount val="39"/>
                <c:pt idx="0">
                  <c:v>1.93</c:v>
                </c:pt>
                <c:pt idx="1">
                  <c:v>2.29</c:v>
                </c:pt>
                <c:pt idx="2">
                  <c:v>1.47</c:v>
                </c:pt>
                <c:pt idx="3">
                  <c:v>1.86</c:v>
                </c:pt>
                <c:pt idx="4">
                  <c:v>1.93</c:v>
                </c:pt>
                <c:pt idx="5">
                  <c:v>1.83</c:v>
                </c:pt>
                <c:pt idx="6">
                  <c:v>1.98</c:v>
                </c:pt>
                <c:pt idx="7">
                  <c:v>1.65</c:v>
                </c:pt>
                <c:pt idx="8">
                  <c:v>1.98</c:v>
                </c:pt>
                <c:pt idx="9">
                  <c:v>2.24</c:v>
                </c:pt>
                <c:pt idx="10">
                  <c:v>2.15</c:v>
                </c:pt>
                <c:pt idx="11">
                  <c:v>2.28</c:v>
                </c:pt>
                <c:pt idx="12">
                  <c:v>2.26</c:v>
                </c:pt>
                <c:pt idx="13">
                  <c:v>1.77</c:v>
                </c:pt>
                <c:pt idx="14">
                  <c:v>1.71</c:v>
                </c:pt>
                <c:pt idx="15">
                  <c:v>1.67</c:v>
                </c:pt>
                <c:pt idx="16">
                  <c:v>1.84</c:v>
                </c:pt>
                <c:pt idx="17">
                  <c:v>1.67</c:v>
                </c:pt>
                <c:pt idx="18">
                  <c:v>1.45</c:v>
                </c:pt>
                <c:pt idx="19">
                  <c:v>2.07</c:v>
                </c:pt>
                <c:pt idx="20">
                  <c:v>2.21</c:v>
                </c:pt>
                <c:pt idx="21">
                  <c:v>1.28</c:v>
                </c:pt>
                <c:pt idx="22">
                  <c:v>1.38</c:v>
                </c:pt>
                <c:pt idx="23">
                  <c:v>2.19</c:v>
                </c:pt>
                <c:pt idx="24">
                  <c:v>2.24</c:v>
                </c:pt>
                <c:pt idx="25">
                  <c:v>2.12</c:v>
                </c:pt>
                <c:pt idx="26">
                  <c:v>1.67</c:v>
                </c:pt>
                <c:pt idx="27">
                  <c:v>1.67</c:v>
                </c:pt>
                <c:pt idx="28">
                  <c:v>1.7</c:v>
                </c:pt>
                <c:pt idx="29">
                  <c:v>2</c:v>
                </c:pt>
                <c:pt idx="30">
                  <c:v>1.6</c:v>
                </c:pt>
                <c:pt idx="31">
                  <c:v>1.78</c:v>
                </c:pt>
                <c:pt idx="32">
                  <c:v>1.79</c:v>
                </c:pt>
                <c:pt idx="33">
                  <c:v>2.26</c:v>
                </c:pt>
                <c:pt idx="34">
                  <c:v>2.16</c:v>
                </c:pt>
                <c:pt idx="35">
                  <c:v>2.21</c:v>
                </c:pt>
                <c:pt idx="36">
                  <c:v>2.37</c:v>
                </c:pt>
                <c:pt idx="37">
                  <c:v>2.26</c:v>
                </c:pt>
                <c:pt idx="38">
                  <c:v>1.42</c:v>
                </c:pt>
              </c:numCache>
            </c:numRef>
          </c:val>
        </c:ser>
        <c:gapWidth val="150"/>
        <c:overlap val="0"/>
        <c:axId val="6218696"/>
        <c:axId val="58803646"/>
      </c:barChart>
      <c:catAx>
        <c:axId val="6218696"/>
        <c:scaling>
          <c:orientation val="minMax"/>
        </c:scaling>
        <c:delete val="0"/>
        <c:axPos val="b"/>
        <c:numFmt formatCode="General" sourceLinked="0"/>
        <c:majorTickMark val="none"/>
        <c:minorTickMark val="none"/>
        <c:tickLblPos val="nextTo"/>
        <c:spPr>
          <a:ln w="9360">
            <a:solidFill>
              <a:srgbClr val="808080"/>
            </a:solidFill>
            <a:round/>
          </a:ln>
        </c:spPr>
        <c:txPr>
          <a:bodyPr/>
          <a:lstStyle/>
          <a:p>
            <a:pPr>
              <a:defRPr b="0" sz="1200" spc="-1" strike="noStrike">
                <a:solidFill>
                  <a:srgbClr val="000000"/>
                </a:solidFill>
                <a:latin typeface="Calibri"/>
              </a:defRPr>
            </a:pPr>
          </a:p>
        </c:txPr>
        <c:crossAx val="58803646"/>
        <c:crosses val="autoZero"/>
        <c:auto val="1"/>
        <c:lblAlgn val="ctr"/>
        <c:lblOffset val="100"/>
        <c:noMultiLvlLbl val="0"/>
      </c:catAx>
      <c:valAx>
        <c:axId val="58803646"/>
        <c:scaling>
          <c:orientation val="minMax"/>
        </c:scaling>
        <c:delete val="0"/>
        <c:axPos val="l"/>
        <c:majorGridlines>
          <c:spPr>
            <a:ln w="9360">
              <a:solidFill>
                <a:srgbClr val="d8d8d8"/>
              </a:solidFill>
              <a:round/>
            </a:ln>
          </c:spPr>
        </c:majorGridlines>
        <c:numFmt formatCode="General" sourceLinked="0"/>
        <c:majorTickMark val="none"/>
        <c:minorTickMark val="none"/>
        <c:tickLblPos val="nextTo"/>
        <c:spPr>
          <a:ln w="9360">
            <a:noFill/>
          </a:ln>
        </c:spPr>
        <c:txPr>
          <a:bodyPr/>
          <a:lstStyle/>
          <a:p>
            <a:pPr>
              <a:defRPr b="0" sz="1200" spc="-1" strike="noStrike">
                <a:solidFill>
                  <a:srgbClr val="000000"/>
                </a:solidFill>
                <a:latin typeface="Calibri"/>
              </a:defRPr>
            </a:pPr>
          </a:p>
        </c:txPr>
        <c:crossAx val="6218696"/>
        <c:crosses val="autoZero"/>
        <c:crossBetween val="between"/>
      </c:valAx>
      <c:spPr>
        <a:noFill/>
        <a:ln w="0">
          <a:noFill/>
        </a:ln>
      </c:spPr>
    </c:plotArea>
    <c:plotVisOnly val="1"/>
    <c:dispBlanksAs val="zero"/>
  </c:chart>
  <c:spPr>
    <a:noFill/>
    <a:ln w="9360">
      <a:solidFill>
        <a:srgbClr val="d9d9d9"/>
      </a:solidFill>
      <a:round/>
    </a:ln>
  </c:spPr>
</c:chartSpace>
</file>

<file path=ppt/charts/chart9.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1"/>
        <c:ser>
          <c:idx val="0"/>
          <c:order val="0"/>
          <c:spPr>
            <a:solidFill>
              <a:srgbClr val="4f81bd"/>
            </a:solidFill>
            <a:ln w="0">
              <a:noFill/>
            </a:ln>
          </c:spPr>
          <c:invertIfNegative val="0"/>
          <c:dPt>
            <c:idx val="0"/>
            <c:spPr>
              <a:solidFill>
                <a:srgbClr val="4980ba"/>
              </a:solidFill>
              <a:ln w="0">
                <a:noFill/>
              </a:ln>
            </c:spPr>
          </c:dPt>
          <c:dPt>
            <c:idx val="1"/>
            <c:spPr>
              <a:solidFill>
                <a:srgbClr val="c6514e"/>
              </a:solidFill>
              <a:ln w="0">
                <a:noFill/>
              </a:ln>
            </c:spPr>
          </c:dPt>
          <c:dPt>
            <c:idx val="2"/>
            <c:spPr>
              <a:solidFill>
                <a:srgbClr val="96b95d"/>
              </a:solidFill>
              <a:ln w="0">
                <a:noFill/>
              </a:ln>
            </c:spPr>
          </c:dPt>
          <c:dPt>
            <c:idx val="3"/>
            <c:spPr>
              <a:solidFill>
                <a:srgbClr val="81649f"/>
              </a:solidFill>
              <a:ln w="0">
                <a:noFill/>
              </a:ln>
            </c:spPr>
          </c:dPt>
          <c:dLbls>
            <c:numFmt formatCode="0.00%" sourceLinked="0"/>
            <c:dLbl>
              <c:idx val="0"/>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1"/>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2"/>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dLbl>
              <c:idx val="3"/>
              <c:numFmt formatCode="0.00%" sourceLinked="0"/>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dLbl>
            <c:txPr>
              <a:bodyPr wrap="square"/>
              <a:lstStyle/>
              <a:p>
                <a:pPr>
                  <a:defRPr b="0" sz="1000" spc="-1" strike="noStrike">
                    <a:solidFill>
                      <a:srgbClr val="000000"/>
                    </a:solidFill>
                    <a:latin typeface="Calibri"/>
                  </a:defRPr>
                </a:pPr>
              </a:p>
            </c:txPr>
            <c:dLblPos val="outEnd"/>
            <c:showLegendKey val="0"/>
            <c:showVal val="1"/>
            <c:showCatName val="0"/>
            <c:showSerName val="0"/>
            <c:showPercent val="0"/>
            <c:separator>; </c:separator>
            <c:showLeaderLines val="0"/>
            <c:extLst>
              <c:ext xmlns:c15="http://schemas.microsoft.com/office/drawing/2012/chart" uri="{CE6537A1-D6FC-4f65-9D91-7224C49458BB}">
                <c15:showLeaderLines val="0"/>
              </c:ext>
            </c:extLst>
          </c:dLbls>
          <c:cat>
            <c:strRef>
              <c:f>categories</c:f>
              <c:strCache>
                <c:ptCount val="4"/>
                <c:pt idx="0">
                  <c:v>Ja, es macht das Kochen einfacher </c:v>
                </c:pt>
                <c:pt idx="1">
                  <c:v>Nein, ich wil jede Woche die Auswahl haben</c:v>
                </c:pt>
                <c:pt idx="2">
                  <c:v>Ist mir egal</c:v>
                </c:pt>
                <c:pt idx="3">
                  <c:v>Teilweise, kommt drauf an</c:v>
                </c:pt>
              </c:strCache>
            </c:strRef>
          </c:cat>
          <c:val>
            <c:numRef>
              <c:f>0</c:f>
              <c:numCache>
                <c:formatCode>General</c:formatCode>
                <c:ptCount val="4"/>
                <c:pt idx="0">
                  <c:v>0.4255</c:v>
                </c:pt>
                <c:pt idx="1">
                  <c:v>0.2128</c:v>
                </c:pt>
                <c:pt idx="2">
                  <c:v>0.1064</c:v>
                </c:pt>
                <c:pt idx="3">
                  <c:v>0.2553</c:v>
                </c:pt>
              </c:numCache>
            </c:numRef>
          </c:val>
        </c:ser>
        <c:gapWidth val="150"/>
        <c:overlap val="0"/>
        <c:axId val="90511200"/>
        <c:axId val="57862517"/>
      </c:barChart>
      <c:catAx>
        <c:axId val="90511200"/>
        <c:scaling>
          <c:orientation val="minMax"/>
        </c:scaling>
        <c:delete val="0"/>
        <c:axPos val="b"/>
        <c:numFmt formatCode="General" sourceLinked="0"/>
        <c:majorTickMark val="none"/>
        <c:minorTickMark val="none"/>
        <c:tickLblPos val="nextTo"/>
        <c:spPr>
          <a:ln w="9360">
            <a:solidFill>
              <a:srgbClr val="808080"/>
            </a:solidFill>
            <a:round/>
          </a:ln>
        </c:spPr>
        <c:txPr>
          <a:bodyPr/>
          <a:lstStyle/>
          <a:p>
            <a:pPr>
              <a:defRPr b="0" sz="1200" spc="-1" strike="noStrike">
                <a:solidFill>
                  <a:srgbClr val="000000"/>
                </a:solidFill>
                <a:latin typeface="Calibri"/>
              </a:defRPr>
            </a:pPr>
          </a:p>
        </c:txPr>
        <c:crossAx val="57862517"/>
        <c:crosses val="autoZero"/>
        <c:auto val="1"/>
        <c:lblAlgn val="ctr"/>
        <c:lblOffset val="100"/>
        <c:noMultiLvlLbl val="0"/>
      </c:catAx>
      <c:valAx>
        <c:axId val="57862517"/>
        <c:scaling>
          <c:orientation val="minMax"/>
        </c:scaling>
        <c:delete val="0"/>
        <c:axPos val="l"/>
        <c:majorGridlines>
          <c:spPr>
            <a:ln w="9360">
              <a:solidFill>
                <a:srgbClr val="d8d8d8"/>
              </a:solidFill>
              <a:round/>
            </a:ln>
          </c:spPr>
        </c:majorGridlines>
        <c:numFmt formatCode="0%" sourceLinked="0"/>
        <c:majorTickMark val="none"/>
        <c:minorTickMark val="none"/>
        <c:tickLblPos val="nextTo"/>
        <c:spPr>
          <a:ln w="9360">
            <a:noFill/>
          </a:ln>
        </c:spPr>
        <c:txPr>
          <a:bodyPr/>
          <a:lstStyle/>
          <a:p>
            <a:pPr>
              <a:defRPr b="0" sz="1200" spc="-1" strike="noStrike">
                <a:solidFill>
                  <a:srgbClr val="000000"/>
                </a:solidFill>
                <a:latin typeface="Calibri"/>
              </a:defRPr>
            </a:pPr>
          </a:p>
        </c:txPr>
        <c:crossAx val="90511200"/>
        <c:crosses val="autoZero"/>
        <c:crossBetween val="between"/>
      </c:valAx>
      <c:spPr>
        <a:noFill/>
        <a:ln w="0">
          <a:noFill/>
        </a:ln>
      </c:spPr>
    </c:plotArea>
    <c:plotVisOnly val="1"/>
    <c:dispBlanksAs val="zero"/>
  </c:chart>
  <c:spPr>
    <a:noFill/>
    <a:ln w="9360">
      <a:solidFill>
        <a:srgbClr val="d9d9d9"/>
      </a:solidFill>
      <a:round/>
    </a:ln>
  </c:spPr>
</c:chartSpace>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192FAB4E-A938-4E94-92FC-6303593C2DE8}" type="slidenum">
              <a:t>&lt;#&gt;</a:t>
            </a:fld>
          </a:p>
        </p:txBody>
      </p:sp>
      <p:sp>
        <p:nvSpPr>
          <p:cNvPr id="4" name="PlaceHolder 3"/>
          <p:cNvSpPr>
            <a:spLocks noGrp="1"/>
          </p:cNvSpPr>
          <p:nvPr>
            <p:ph type="dt" idx="1"/>
          </p:nvPr>
        </p:nvSpPr>
        <p:spPr/>
        <p:txBody>
          <a:bodyPr/>
          <a:p>
            <a:r>
              <a:rPr lang="de-DE"/>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27" name="PlaceHolder 2"/>
          <p:cNvSpPr>
            <a:spLocks noGrp="1"/>
          </p:cNvSpPr>
          <p:nvPr>
            <p:ph/>
          </p:nvPr>
        </p:nvSpPr>
        <p:spPr>
          <a:xfrm>
            <a:off x="457200" y="1604520"/>
            <a:ext cx="8229240" cy="189684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28" name="PlaceHolder 3"/>
          <p:cNvSpPr>
            <a:spLocks noGrp="1"/>
          </p:cNvSpPr>
          <p:nvPr>
            <p:ph/>
          </p:nvPr>
        </p:nvSpPr>
        <p:spPr>
          <a:xfrm>
            <a:off x="457200" y="3682080"/>
            <a:ext cx="8229240" cy="189684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1BEC5F8F-6AAF-4BE8-B674-17B5C1BD884B}" type="slidenum">
              <a:t>&lt;#&gt;</a:t>
            </a:fld>
          </a:p>
        </p:txBody>
      </p:sp>
      <p:sp>
        <p:nvSpPr>
          <p:cNvPr id="7" name="PlaceHolder 6"/>
          <p:cNvSpPr>
            <a:spLocks noGrp="1"/>
          </p:cNvSpPr>
          <p:nvPr>
            <p:ph type="dt" idx="1"/>
          </p:nvPr>
        </p:nvSpPr>
        <p:spPr/>
        <p:txBody>
          <a:bodyPr/>
          <a:p>
            <a:r>
              <a:rPr lang="de-DE"/>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30"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31"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32"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33" name="PlaceHolder 5"/>
          <p:cNvSpPr>
            <a:spLocks noGrp="1"/>
          </p:cNvSpPr>
          <p:nvPr>
            <p:ph/>
          </p:nvPr>
        </p:nvSpPr>
        <p:spPr>
          <a:xfrm>
            <a:off x="4674240" y="3682080"/>
            <a:ext cx="4015800" cy="189684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E616BD4A-61A3-445C-89E5-AA776E6C1360}" type="slidenum">
              <a:t>&lt;#&gt;</a:t>
            </a:fld>
          </a:p>
        </p:txBody>
      </p:sp>
      <p:sp>
        <p:nvSpPr>
          <p:cNvPr id="9" name="PlaceHolder 8"/>
          <p:cNvSpPr>
            <a:spLocks noGrp="1"/>
          </p:cNvSpPr>
          <p:nvPr>
            <p:ph type="dt" idx="1"/>
          </p:nvPr>
        </p:nvSpPr>
        <p:spPr/>
        <p:txBody>
          <a:bodyPr/>
          <a:p>
            <a:r>
              <a:rPr lang="de-DE"/>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35" name="PlaceHolder 2"/>
          <p:cNvSpPr>
            <a:spLocks noGrp="1"/>
          </p:cNvSpPr>
          <p:nvPr>
            <p:ph/>
          </p:nvPr>
        </p:nvSpPr>
        <p:spPr>
          <a:xfrm>
            <a:off x="457200" y="1604520"/>
            <a:ext cx="2649600" cy="189684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36" name="PlaceHolder 3"/>
          <p:cNvSpPr>
            <a:spLocks noGrp="1"/>
          </p:cNvSpPr>
          <p:nvPr>
            <p:ph/>
          </p:nvPr>
        </p:nvSpPr>
        <p:spPr>
          <a:xfrm>
            <a:off x="3239640" y="1604520"/>
            <a:ext cx="2649600" cy="189684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37" name="PlaceHolder 4"/>
          <p:cNvSpPr>
            <a:spLocks noGrp="1"/>
          </p:cNvSpPr>
          <p:nvPr>
            <p:ph/>
          </p:nvPr>
        </p:nvSpPr>
        <p:spPr>
          <a:xfrm>
            <a:off x="6022080" y="1604520"/>
            <a:ext cx="2649600" cy="189684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38" name="PlaceHolder 5"/>
          <p:cNvSpPr>
            <a:spLocks noGrp="1"/>
          </p:cNvSpPr>
          <p:nvPr>
            <p:ph/>
          </p:nvPr>
        </p:nvSpPr>
        <p:spPr>
          <a:xfrm>
            <a:off x="457200" y="3682080"/>
            <a:ext cx="2649600" cy="189684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39" name="PlaceHolder 6"/>
          <p:cNvSpPr>
            <a:spLocks noGrp="1"/>
          </p:cNvSpPr>
          <p:nvPr>
            <p:ph/>
          </p:nvPr>
        </p:nvSpPr>
        <p:spPr>
          <a:xfrm>
            <a:off x="3239640" y="3682080"/>
            <a:ext cx="2649600" cy="189684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40" name="PlaceHolder 7"/>
          <p:cNvSpPr>
            <a:spLocks noGrp="1"/>
          </p:cNvSpPr>
          <p:nvPr>
            <p:ph/>
          </p:nvPr>
        </p:nvSpPr>
        <p:spPr>
          <a:xfrm>
            <a:off x="6022080" y="3682080"/>
            <a:ext cx="2649600" cy="189684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F2D5CD81-63A8-473C-9112-D4753664AE9A}" type="slidenum">
              <a:t>&lt;#&gt;</a:t>
            </a:fld>
          </a:p>
        </p:txBody>
      </p:sp>
      <p:sp>
        <p:nvSpPr>
          <p:cNvPr id="11" name="PlaceHolder 10"/>
          <p:cNvSpPr>
            <a:spLocks noGrp="1"/>
          </p:cNvSpPr>
          <p:nvPr>
            <p:ph type="dt" idx="1"/>
          </p:nvPr>
        </p:nvSpPr>
        <p:spPr/>
        <p:txBody>
          <a:bodyPr/>
          <a:p>
            <a:r>
              <a:rPr lang="de-DE"/>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6"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algn="ctr">
              <a:buNone/>
            </a:pPr>
            <a:endParaRPr b="0" lang="de-DE" sz="3200" spc="-1" strike="noStrike">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30F324A-D743-46E2-892B-C25451B9C201}" type="slidenum">
              <a:t>&lt;#&gt;</a:t>
            </a:fld>
          </a:p>
        </p:txBody>
      </p:sp>
      <p:sp>
        <p:nvSpPr>
          <p:cNvPr id="6" name="PlaceHolder 5"/>
          <p:cNvSpPr>
            <a:spLocks noGrp="1"/>
          </p:cNvSpPr>
          <p:nvPr>
            <p:ph type="dt" idx="1"/>
          </p:nvPr>
        </p:nvSpPr>
        <p:spPr/>
        <p:txBody>
          <a:bodyPr/>
          <a:p>
            <a:r>
              <a:rPr lang="de-DE"/>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8"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99AA1535-7488-4A13-8E86-7BD7901F5BD4}" type="slidenum">
              <a:t>&lt;#&gt;</a:t>
            </a:fld>
          </a:p>
        </p:txBody>
      </p:sp>
      <p:sp>
        <p:nvSpPr>
          <p:cNvPr id="6" name="PlaceHolder 5"/>
          <p:cNvSpPr>
            <a:spLocks noGrp="1"/>
          </p:cNvSpPr>
          <p:nvPr>
            <p:ph type="dt" idx="1"/>
          </p:nvPr>
        </p:nvSpPr>
        <p:spPr/>
        <p:txBody>
          <a:bodyPr/>
          <a:p>
            <a:r>
              <a:rPr lang="de-DE"/>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10"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11"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A68DAE39-5AFC-4D0A-940B-674B2008C45A}" type="slidenum">
              <a:t>&lt;#&gt;</a:t>
            </a:fld>
          </a:p>
        </p:txBody>
      </p:sp>
      <p:sp>
        <p:nvSpPr>
          <p:cNvPr id="7" name="PlaceHolder 6"/>
          <p:cNvSpPr>
            <a:spLocks noGrp="1"/>
          </p:cNvSpPr>
          <p:nvPr>
            <p:ph type="dt" idx="1"/>
          </p:nvPr>
        </p:nvSpPr>
        <p:spPr/>
        <p:txBody>
          <a:bodyPr/>
          <a:p>
            <a:r>
              <a:rPr lang="de-DE"/>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87FE0C55-75DE-41FF-BFE8-739FCB9BC091}" type="slidenum">
              <a:t>&lt;#&gt;</a:t>
            </a:fld>
          </a:p>
        </p:txBody>
      </p:sp>
      <p:sp>
        <p:nvSpPr>
          <p:cNvPr id="5" name="PlaceHolder 4"/>
          <p:cNvSpPr>
            <a:spLocks noGrp="1"/>
          </p:cNvSpPr>
          <p:nvPr>
            <p:ph type="dt" idx="1"/>
          </p:nvPr>
        </p:nvSpPr>
        <p:spPr/>
        <p:txBody>
          <a:bodyPr/>
          <a:p>
            <a:r>
              <a:rPr lang="de-DE"/>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85800" y="2130480"/>
            <a:ext cx="7772040" cy="6813000"/>
          </a:xfrm>
          <a:prstGeom prst="rect">
            <a:avLst/>
          </a:prstGeom>
          <a:noFill/>
          <a:ln w="0">
            <a:noFill/>
          </a:ln>
        </p:spPr>
        <p:txBody>
          <a:bodyPr lIns="0" rIns="0" tIns="0" bIns="0" anchor="ctr">
            <a:noAutofit/>
          </a:bodyPr>
          <a:p>
            <a:pPr algn="ctr">
              <a:buNone/>
            </a:pPr>
            <a:endParaRPr b="0" lang="de-DE" sz="3200" spc="-1" strike="noStrike">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7D142C47-2291-4720-A442-C565437C3C68}" type="slidenum">
              <a:t>&lt;#&gt;</a:t>
            </a:fld>
          </a:p>
        </p:txBody>
      </p:sp>
      <p:sp>
        <p:nvSpPr>
          <p:cNvPr id="5" name="PlaceHolder 4"/>
          <p:cNvSpPr>
            <a:spLocks noGrp="1"/>
          </p:cNvSpPr>
          <p:nvPr>
            <p:ph type="dt" idx="1"/>
          </p:nvPr>
        </p:nvSpPr>
        <p:spPr/>
        <p:txBody>
          <a:bodyPr/>
          <a:p>
            <a:r>
              <a:rPr lang="de-DE"/>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15"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16"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17"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2A4458E9-D6A4-4DAA-9C67-E0C2E0A47871}" type="slidenum">
              <a:t>&lt;#&gt;</a:t>
            </a:fld>
          </a:p>
        </p:txBody>
      </p:sp>
      <p:sp>
        <p:nvSpPr>
          <p:cNvPr id="8" name="PlaceHolder 7"/>
          <p:cNvSpPr>
            <a:spLocks noGrp="1"/>
          </p:cNvSpPr>
          <p:nvPr>
            <p:ph type="dt" idx="1"/>
          </p:nvPr>
        </p:nvSpPr>
        <p:spPr/>
        <p:txBody>
          <a:bodyPr/>
          <a:p>
            <a:r>
              <a:rPr lang="de-DE"/>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19"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20"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21" name="PlaceHolder 4"/>
          <p:cNvSpPr>
            <a:spLocks noGrp="1"/>
          </p:cNvSpPr>
          <p:nvPr>
            <p:ph/>
          </p:nvPr>
        </p:nvSpPr>
        <p:spPr>
          <a:xfrm>
            <a:off x="4674240" y="3682080"/>
            <a:ext cx="4015800" cy="189684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986B3098-083A-4F79-83C7-75E6419E0479}" type="slidenum">
              <a:t>&lt;#&gt;</a:t>
            </a:fld>
          </a:p>
        </p:txBody>
      </p:sp>
      <p:sp>
        <p:nvSpPr>
          <p:cNvPr id="8" name="PlaceHolder 7"/>
          <p:cNvSpPr>
            <a:spLocks noGrp="1"/>
          </p:cNvSpPr>
          <p:nvPr>
            <p:ph type="dt" idx="1"/>
          </p:nvPr>
        </p:nvSpPr>
        <p:spPr/>
        <p:txBody>
          <a:bodyPr/>
          <a:p>
            <a:r>
              <a:rPr lang="de-DE"/>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2130480"/>
            <a:ext cx="7772040" cy="146952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23"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24"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25" name="PlaceHolder 4"/>
          <p:cNvSpPr>
            <a:spLocks noGrp="1"/>
          </p:cNvSpPr>
          <p:nvPr>
            <p:ph/>
          </p:nvPr>
        </p:nvSpPr>
        <p:spPr>
          <a:xfrm>
            <a:off x="457200" y="3682080"/>
            <a:ext cx="8229240" cy="1896840"/>
          </a:xfrm>
          <a:prstGeom prst="rect">
            <a:avLst/>
          </a:prstGeom>
          <a:noFill/>
          <a:ln w="0">
            <a:noFill/>
          </a:ln>
        </p:spPr>
        <p:txBody>
          <a:bodyPr lIns="0" rIns="0" tIns="0" bIns="0" anchor="t">
            <a:normAutofit/>
          </a:bodyPr>
          <a:p>
            <a:endParaRPr b="0" lang="en-US" sz="32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8564DFB0-D1F7-48C9-88DC-FAD15A51793F}" type="slidenum">
              <a:t>&lt;#&gt;</a:t>
            </a:fld>
          </a:p>
        </p:txBody>
      </p:sp>
      <p:sp>
        <p:nvSpPr>
          <p:cNvPr id="8" name="PlaceHolder 7"/>
          <p:cNvSpPr>
            <a:spLocks noGrp="1"/>
          </p:cNvSpPr>
          <p:nvPr>
            <p:ph type="dt" idx="1"/>
          </p:nvPr>
        </p:nvSpPr>
        <p:spPr/>
        <p:txBody>
          <a:bodyPr/>
          <a:p>
            <a:r>
              <a:rPr lang="de-DE"/>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2130480"/>
            <a:ext cx="7772040" cy="1469520"/>
          </a:xfrm>
          <a:prstGeom prst="rect">
            <a:avLst/>
          </a:prstGeom>
          <a:noFill/>
          <a:ln w="0">
            <a:noFill/>
          </a:ln>
        </p:spPr>
        <p:txBody>
          <a:bodyPr anchor="ctr">
            <a:noAutofit/>
          </a:bodyPr>
          <a:p>
            <a:pPr algn="ctr">
              <a:lnSpc>
                <a:spcPct val="100000"/>
              </a:lnSpc>
              <a:buNone/>
            </a:pPr>
            <a:r>
              <a:rPr b="0" lang="en-US" sz="4400" spc="-1" strike="noStrike">
                <a:solidFill>
                  <a:srgbClr val="000000"/>
                </a:solidFill>
                <a:latin typeface="Calibri"/>
              </a:rPr>
              <a:t>Click to edit Master title </a:t>
            </a:r>
            <a:r>
              <a:rPr b="0" lang="en-US" sz="4400" spc="-1" strike="noStrike">
                <a:solidFill>
                  <a:srgbClr val="000000"/>
                </a:solidFill>
                <a:latin typeface="Calibri"/>
              </a:rPr>
              <a:t>style</a:t>
            </a:r>
            <a:endParaRPr b="0" lang="en-US" sz="4400" spc="-1" strike="noStrike">
              <a:solidFill>
                <a:srgbClr val="000000"/>
              </a:solidFill>
              <a:latin typeface="Calibri"/>
            </a:endParaRPr>
          </a:p>
        </p:txBody>
      </p:sp>
      <p:sp>
        <p:nvSpPr>
          <p:cNvPr id="1" name="PlaceHolder 2"/>
          <p:cNvSpPr>
            <a:spLocks noGrp="1"/>
          </p:cNvSpPr>
          <p:nvPr>
            <p:ph type="dt" idx="1"/>
          </p:nvPr>
        </p:nvSpPr>
        <p:spPr>
          <a:xfrm>
            <a:off x="457200" y="6356520"/>
            <a:ext cx="2133360" cy="364680"/>
          </a:xfrm>
          <a:prstGeom prst="rect">
            <a:avLst/>
          </a:prstGeom>
          <a:noFill/>
          <a:ln w="0">
            <a:noFill/>
          </a:ln>
        </p:spPr>
        <p:txBody>
          <a:bodyPr anchor="ctr">
            <a:noAutofit/>
          </a:bodyPr>
          <a:lstStyle>
            <a:lvl1pPr>
              <a:lnSpc>
                <a:spcPct val="100000"/>
              </a:lnSpc>
              <a:buNone/>
              <a:defRPr b="0" lang="en-US" sz="1200" spc="-1" strike="noStrike">
                <a:solidFill>
                  <a:srgbClr val="8b8b8b"/>
                </a:solidFill>
                <a:latin typeface="Calibri"/>
              </a:defRPr>
            </a:lvl1pPr>
          </a:lstStyle>
          <a:p>
            <a:pPr>
              <a:lnSpc>
                <a:spcPct val="100000"/>
              </a:lnSpc>
              <a:buNone/>
            </a:pPr>
            <a:r>
              <a:rPr b="0" lang="en-US" sz="1200" spc="-1" strike="noStrike">
                <a:solidFill>
                  <a:srgbClr val="8b8b8b"/>
                </a:solidFill>
                <a:latin typeface="Calibri"/>
              </a:rPr>
              <a:t>&lt;Datum/Uhrzeit&gt;</a:t>
            </a:r>
            <a:endParaRPr b="0" lang="de-DE" sz="1200" spc="-1" strike="noStrike">
              <a:latin typeface="Times New Roman"/>
            </a:endParaRPr>
          </a:p>
        </p:txBody>
      </p:sp>
      <p:sp>
        <p:nvSpPr>
          <p:cNvPr id="2" name="PlaceHolder 3"/>
          <p:cNvSpPr>
            <a:spLocks noGrp="1"/>
          </p:cNvSpPr>
          <p:nvPr>
            <p:ph type="ftr" idx="2"/>
          </p:nvPr>
        </p:nvSpPr>
        <p:spPr>
          <a:xfrm>
            <a:off x="3124080" y="6356520"/>
            <a:ext cx="2895120" cy="364680"/>
          </a:xfrm>
          <a:prstGeom prst="rect">
            <a:avLst/>
          </a:prstGeom>
          <a:noFill/>
          <a:ln w="0">
            <a:noFill/>
          </a:ln>
        </p:spPr>
        <p:txBody>
          <a:bodyPr anchor="ctr">
            <a:noAutofit/>
          </a:bodyPr>
          <a:lstStyle>
            <a:lvl1pPr algn="ctr">
              <a:buNone/>
              <a:defRPr b="0" lang="de-DE" sz="1400" spc="-1" strike="noStrike">
                <a:latin typeface="Times New Roman"/>
              </a:defRPr>
            </a:lvl1pPr>
          </a:lstStyle>
          <a:p>
            <a:pPr algn="ctr">
              <a:buNone/>
            </a:pPr>
            <a:r>
              <a:rPr b="0" lang="de-DE" sz="1400" spc="-1" strike="noStrike">
                <a:latin typeface="Times New Roman"/>
              </a:rPr>
              <a:t>&lt;Fußzeile&gt;</a:t>
            </a:r>
            <a:endParaRPr b="0" lang="de-DE" sz="1400" spc="-1" strike="noStrike">
              <a:latin typeface="Times New Roman"/>
            </a:endParaRPr>
          </a:p>
        </p:txBody>
      </p:sp>
      <p:sp>
        <p:nvSpPr>
          <p:cNvPr id="3" name="PlaceHolder 4"/>
          <p:cNvSpPr>
            <a:spLocks noGrp="1"/>
          </p:cNvSpPr>
          <p:nvPr>
            <p:ph type="sldNum" idx="3"/>
          </p:nvPr>
        </p:nvSpPr>
        <p:spPr>
          <a:xfrm>
            <a:off x="6553080" y="6356520"/>
            <a:ext cx="2133360" cy="364680"/>
          </a:xfrm>
          <a:prstGeom prst="rect">
            <a:avLst/>
          </a:prstGeom>
          <a:noFill/>
          <a:ln w="0">
            <a:noFill/>
          </a:ln>
        </p:spPr>
        <p:txBody>
          <a:bodyPr anchor="ctr">
            <a:noAutofit/>
          </a:bodyPr>
          <a:lstStyle>
            <a:lvl1pPr algn="r">
              <a:lnSpc>
                <a:spcPct val="100000"/>
              </a:lnSpc>
              <a:buNone/>
              <a:defRPr b="0" lang="en-US" sz="1200" spc="-1" strike="noStrike">
                <a:solidFill>
                  <a:srgbClr val="8b8b8b"/>
                </a:solidFill>
                <a:latin typeface="Calibri"/>
              </a:defRPr>
            </a:lvl1pPr>
          </a:lstStyle>
          <a:p>
            <a:pPr algn="r">
              <a:lnSpc>
                <a:spcPct val="100000"/>
              </a:lnSpc>
              <a:buNone/>
            </a:pPr>
            <a:fld id="{AE40F1B6-18C3-477D-B91B-73571177D104}" type="slidenum">
              <a:rPr b="0" lang="en-US" sz="1200" spc="-1" strike="noStrike">
                <a:solidFill>
                  <a:srgbClr val="8b8b8b"/>
                </a:solidFill>
                <a:latin typeface="Calibri"/>
              </a:rPr>
              <a:t>&lt;Foliennummer&gt;</a:t>
            </a:fld>
            <a:endParaRPr b="0" lang="de-DE" sz="1200" spc="-1" strike="noStrike">
              <a:latin typeface="Times New Roman"/>
            </a:endParaRPr>
          </a:p>
        </p:txBody>
      </p:sp>
      <p:sp>
        <p:nvSpPr>
          <p:cNvPr id="4"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3200" spc="-1" strike="noStrike">
                <a:solidFill>
                  <a:srgbClr val="000000"/>
                </a:solidFill>
                <a:latin typeface="Calibri"/>
              </a:rPr>
              <a:t>Format des Gliederungstextes durch Klicken bearbeiten</a:t>
            </a:r>
            <a:endParaRPr b="0" lang="en-US" sz="3200" spc="-1" strike="noStrike">
              <a:solidFill>
                <a:srgbClr val="000000"/>
              </a:solidFill>
              <a:latin typeface="Calibri"/>
            </a:endParaRPr>
          </a:p>
          <a:p>
            <a:pPr lvl="1" marL="864000" indent="-324000">
              <a:spcBef>
                <a:spcPts val="1134"/>
              </a:spcBef>
              <a:buClr>
                <a:srgbClr val="000000"/>
              </a:buClr>
              <a:buSzPct val="75000"/>
              <a:buFont typeface="Symbol" charset="2"/>
              <a:buChar char=""/>
            </a:pPr>
            <a:r>
              <a:rPr b="0" lang="en-US" sz="2400" spc="-1" strike="noStrike">
                <a:solidFill>
                  <a:srgbClr val="000000"/>
                </a:solidFill>
                <a:latin typeface="Calibri"/>
              </a:rPr>
              <a:t>Zweite Gliederungsebene</a:t>
            </a:r>
            <a:endParaRPr b="0" lang="en-US" sz="2400" spc="-1" strike="noStrike">
              <a:solidFill>
                <a:srgbClr val="000000"/>
              </a:solidFill>
              <a:latin typeface="Calibri"/>
            </a:endParaRPr>
          </a:p>
          <a:p>
            <a:pPr lvl="2" marL="1296000" indent="-288000">
              <a:spcBef>
                <a:spcPts val="850"/>
              </a:spcBef>
              <a:buClr>
                <a:srgbClr val="000000"/>
              </a:buClr>
              <a:buSzPct val="45000"/>
              <a:buFont typeface="Wingdings" charset="2"/>
              <a:buChar char=""/>
            </a:pPr>
            <a:r>
              <a:rPr b="0" lang="en-US" sz="2000" spc="-1" strike="noStrike">
                <a:solidFill>
                  <a:srgbClr val="000000"/>
                </a:solidFill>
                <a:latin typeface="Calibri"/>
              </a:rPr>
              <a:t>Dritte Gliederungsebene</a:t>
            </a:r>
            <a:endParaRPr b="0" lang="en-US" sz="2000" spc="-1" strike="noStrike">
              <a:solidFill>
                <a:srgbClr val="000000"/>
              </a:solidFill>
              <a:latin typeface="Calibri"/>
            </a:endParaRPr>
          </a:p>
          <a:p>
            <a:pPr lvl="3" marL="1728000" indent="-216000">
              <a:spcBef>
                <a:spcPts val="567"/>
              </a:spcBef>
              <a:buClr>
                <a:srgbClr val="000000"/>
              </a:buClr>
              <a:buSzPct val="75000"/>
              <a:buFont typeface="Symbol" charset="2"/>
              <a:buChar char=""/>
            </a:pPr>
            <a:r>
              <a:rPr b="0" lang="en-US" sz="2000" spc="-1" strike="noStrike">
                <a:solidFill>
                  <a:srgbClr val="000000"/>
                </a:solidFill>
                <a:latin typeface="Calibri"/>
              </a:rPr>
              <a:t>Vierte Gliederungsebene</a:t>
            </a:r>
            <a:endParaRPr b="0" lang="en-US" sz="2000" spc="-1" strike="noStrike">
              <a:solidFill>
                <a:srgbClr val="000000"/>
              </a:solidFill>
              <a:latin typeface="Calibri"/>
            </a:endParaRPr>
          </a:p>
          <a:p>
            <a:pPr lvl="4" marL="2160000" indent="-216000">
              <a:spcBef>
                <a:spcPts val="283"/>
              </a:spcBef>
              <a:buClr>
                <a:srgbClr val="000000"/>
              </a:buClr>
              <a:buSzPct val="45000"/>
              <a:buFont typeface="Wingdings" charset="2"/>
              <a:buChar char=""/>
            </a:pPr>
            <a:r>
              <a:rPr b="0" lang="en-US" sz="2000" spc="-1" strike="noStrike">
                <a:solidFill>
                  <a:srgbClr val="000000"/>
                </a:solidFill>
                <a:latin typeface="Calibri"/>
              </a:rPr>
              <a:t>Fünfte Gliederungsebene</a:t>
            </a:r>
            <a:endParaRPr b="0" lang="en-US" sz="2000" spc="-1" strike="noStrike">
              <a:solidFill>
                <a:srgbClr val="000000"/>
              </a:solidFill>
              <a:latin typeface="Calibri"/>
            </a:endParaRPr>
          </a:p>
          <a:p>
            <a:pPr lvl="5" marL="2592000" indent="-216000">
              <a:spcBef>
                <a:spcPts val="283"/>
              </a:spcBef>
              <a:buClr>
                <a:srgbClr val="000000"/>
              </a:buClr>
              <a:buSzPct val="45000"/>
              <a:buFont typeface="Wingdings" charset="2"/>
              <a:buChar char=""/>
            </a:pPr>
            <a:r>
              <a:rPr b="0" lang="en-US" sz="2000" spc="-1" strike="noStrike">
                <a:solidFill>
                  <a:srgbClr val="000000"/>
                </a:solidFill>
                <a:latin typeface="Calibri"/>
              </a:rPr>
              <a:t>Sechste Gliederungsebene</a:t>
            </a:r>
            <a:endParaRPr b="0" lang="en-US" sz="2000" spc="-1" strike="noStrike">
              <a:solidFill>
                <a:srgbClr val="000000"/>
              </a:solidFill>
              <a:latin typeface="Calibri"/>
            </a:endParaRPr>
          </a:p>
          <a:p>
            <a:pPr lvl="6" marL="3024000" indent="-216000">
              <a:spcBef>
                <a:spcPts val="283"/>
              </a:spcBef>
              <a:buClr>
                <a:srgbClr val="000000"/>
              </a:buClr>
              <a:buSzPct val="45000"/>
              <a:buFont typeface="Wingdings" charset="2"/>
              <a:buChar char=""/>
            </a:pPr>
            <a:r>
              <a:rPr b="0" lang="en-US" sz="2000" spc="-1" strike="noStrike">
                <a:solidFill>
                  <a:srgbClr val="000000"/>
                </a:solidFill>
                <a:latin typeface="Calibri"/>
              </a:rPr>
              <a:t>Siebte Gliederungsebene</a:t>
            </a:r>
            <a:endParaRPr b="0" lang="en-US"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wmf"/><Relationship Id="rId3" Type="http://schemas.openxmlformats.org/officeDocument/2006/relationships/chart" Target="../charts/chart4.xml"/><Relationship Id="rId4"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0.wmf"/><Relationship Id="rId3" Type="http://schemas.openxmlformats.org/officeDocument/2006/relationships/chart" Target="../charts/chart5.xml"/><Relationship Id="rId4"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1.wmf"/><Relationship Id="rId3" Type="http://schemas.openxmlformats.org/officeDocument/2006/relationships/chart" Target="../charts/chart6.xml"/><Relationship Id="rId4"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wmf"/><Relationship Id="rId3" Type="http://schemas.openxmlformats.org/officeDocument/2006/relationships/chart" Target="../charts/chart7.xml"/><Relationship Id="rId4"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3.wmf"/><Relationship Id="rId3" Type="http://schemas.openxmlformats.org/officeDocument/2006/relationships/chart" Target="../charts/chart8.xml"/><Relationship Id="rId4"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4.wmf"/><Relationship Id="rId3" Type="http://schemas.openxmlformats.org/officeDocument/2006/relationships/chart" Target="../charts/chart9.xml"/><Relationship Id="rId4"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5.wmf"/><Relationship Id="rId3"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6.wmf"/><Relationship Id="rId3"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7.wmf"/><Relationship Id="rId3"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8.wmf"/><Relationship Id="rId3"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chart" Target="../charts/chart1.xml"/><Relationship Id="rId4"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9.wmf"/><Relationship Id="rId3" Type="http://schemas.openxmlformats.org/officeDocument/2006/relationships/chart" Target="../charts/chart10.xml"/><Relationship Id="rId4"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0.wmf"/><Relationship Id="rId3" Type="http://schemas.openxmlformats.org/officeDocument/2006/relationships/chart" Target="../charts/chart11.xml"/><Relationship Id="rId4"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1.wmf"/><Relationship Id="rId3" Type="http://schemas.openxmlformats.org/officeDocument/2006/relationships/chart" Target="../charts/chart12.xml"/><Relationship Id="rId4"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2.wmf"/><Relationship Id="rId3" Type="http://schemas.openxmlformats.org/officeDocument/2006/relationships/chart" Target="../charts/chart13.xml"/><Relationship Id="rId4"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3.wmf"/><Relationship Id="rId3"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4.wmf"/><Relationship Id="rId3"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5.wmf"/><Relationship Id="rId3" Type="http://schemas.openxmlformats.org/officeDocument/2006/relationships/slideLayout" Target="../slideLayouts/slideLayout2.xml"/>
</Relationships>
</file>

<file path=ppt/slides/_rels/slide2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6.wmf"/><Relationship Id="rId3"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7.wmf"/><Relationship Id="rId3" Type="http://schemas.openxmlformats.org/officeDocument/2006/relationships/slideLayout" Target="../slideLayouts/slideLayout2.xml"/>
</Relationships>
</file>

<file path=ppt/slides/_rels/slide2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8.wmf"/><Relationship Id="rId3"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chart" Target="../charts/chart2.xml"/><Relationship Id="rId4"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chart" Target="../charts/chart3.xml"/><Relationship Id="rId4"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wmf"/><Relationship Id="rId3"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wmf"/><Relationship Id="rId3"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wmf"/><Relationship Id="rId3"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41" name="OLE substitute image"/>
          <p:cNvGraphicFramePr/>
          <p:nvPr/>
        </p:nvGraphicFramePr>
        <p:xfrm>
          <a:off x="285120" y="6202440"/>
          <a:ext cx="2358000" cy="456840"/>
        </p:xfrm>
        <a:graphic>
          <a:graphicData uri="http://schemas.openxmlformats.org/presentationml/2006/ole">
            <p:oleObj r:id="rId1" spid="">
              <p:embed/>
              <p:pic>
                <p:nvPicPr>
                  <p:cNvPr id="42" name="OLE substitute image" descr=""/>
                  <p:cNvPicPr/>
                  <p:nvPr/>
                </p:nvPicPr>
                <p:blipFill>
                  <a:blip r:embed="rId2"/>
                  <a:stretch/>
                </p:blipFill>
                <p:spPr>
                  <a:xfrm>
                    <a:off x="285120" y="6202440"/>
                    <a:ext cx="2358000" cy="456840"/>
                  </a:xfrm>
                  <a:prstGeom prst="rect">
                    <a:avLst/>
                  </a:prstGeom>
                  <a:ln w="0">
                    <a:noFill/>
                  </a:ln>
                </p:spPr>
              </p:pic>
            </p:oleObj>
          </a:graphicData>
        </a:graphic>
      </p:graphicFrame>
      <p:sp>
        <p:nvSpPr>
          <p:cNvPr id="43" name="New shape"/>
          <p:cNvSpPr/>
          <p:nvPr/>
        </p:nvSpPr>
        <p:spPr>
          <a:xfrm>
            <a:off x="380880" y="380880"/>
            <a:ext cx="7937280" cy="95220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chorCtr="1">
            <a:noAutofit/>
          </a:bodyPr>
          <a:p>
            <a:pPr algn="ctr">
              <a:lnSpc>
                <a:spcPct val="100000"/>
              </a:lnSpc>
              <a:buNone/>
            </a:pPr>
            <a:r>
              <a:rPr b="0" lang="en-US" sz="3500" spc="-1" strike="noStrike">
                <a:solidFill>
                  <a:srgbClr val="000000"/>
                </a:solidFill>
                <a:latin typeface="Calibri"/>
              </a:rPr>
              <a:t>StadtSolawi Halbtzeitanalyse </a:t>
            </a:r>
            <a:endParaRPr b="0" lang="de-DE" sz="3500" spc="-1" strike="noStrike">
              <a:latin typeface="Arial"/>
            </a:endParaRPr>
          </a:p>
        </p:txBody>
      </p:sp>
      <p:sp>
        <p:nvSpPr>
          <p:cNvPr id="44" name="New shape"/>
          <p:cNvSpPr/>
          <p:nvPr/>
        </p:nvSpPr>
        <p:spPr>
          <a:xfrm>
            <a:off x="380880" y="1143000"/>
            <a:ext cx="7937280" cy="95220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chorCtr="1">
            <a:noAutofit/>
          </a:bodyPr>
          <a:p>
            <a:pPr algn="ctr">
              <a:lnSpc>
                <a:spcPct val="100000"/>
              </a:lnSpc>
              <a:buNone/>
            </a:pPr>
            <a:r>
              <a:rPr b="0" lang="en-US" sz="2400" spc="-1" strike="noStrike">
                <a:solidFill>
                  <a:srgbClr val="000000"/>
                </a:solidFill>
                <a:latin typeface="Calibri"/>
              </a:rPr>
              <a:t>My Dashboard</a:t>
            </a:r>
            <a:endParaRPr b="0" lang="de-DE" sz="2400" spc="-1" strike="noStrike">
              <a:latin typeface="Arial"/>
            </a:endParaRPr>
          </a:p>
        </p:txBody>
      </p:sp>
      <p:sp>
        <p:nvSpPr>
          <p:cNvPr id="45" name="New shape"/>
          <p:cNvSpPr/>
          <p:nvPr/>
        </p:nvSpPr>
        <p:spPr>
          <a:xfrm>
            <a:off x="380880" y="1905120"/>
            <a:ext cx="7937280" cy="95220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chorCtr="1">
            <a:noAutofit/>
          </a:bodyPr>
          <a:p>
            <a:pPr algn="ctr">
              <a:lnSpc>
                <a:spcPct val="100000"/>
              </a:lnSpc>
              <a:buNone/>
            </a:pPr>
            <a:r>
              <a:rPr b="0" lang="en-US" sz="2400" spc="-1" strike="noStrike">
                <a:solidFill>
                  <a:srgbClr val="808080"/>
                </a:solidFill>
                <a:latin typeface="Calibri"/>
              </a:rPr>
              <a:t>lennart.wilmsmeier@posteo.de</a:t>
            </a:r>
            <a:endParaRPr b="0" lang="de-DE" sz="24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74" name="OLE substitute image"/>
          <p:cNvGraphicFramePr/>
          <p:nvPr/>
        </p:nvGraphicFramePr>
        <p:xfrm>
          <a:off x="285120" y="6202440"/>
          <a:ext cx="2358000" cy="456840"/>
        </p:xfrm>
        <a:graphic>
          <a:graphicData uri="http://schemas.openxmlformats.org/presentationml/2006/ole">
            <p:oleObj r:id="rId1" spid="">
              <p:embed/>
              <p:pic>
                <p:nvPicPr>
                  <p:cNvPr id="75" name="OLE substitute image" descr=""/>
                  <p:cNvPicPr/>
                  <p:nvPr/>
                </p:nvPicPr>
                <p:blipFill>
                  <a:blip r:embed="rId2"/>
                  <a:stretch/>
                </p:blipFill>
                <p:spPr>
                  <a:xfrm>
                    <a:off x="285120" y="6202440"/>
                    <a:ext cx="2358000" cy="456840"/>
                  </a:xfrm>
                  <a:prstGeom prst="rect">
                    <a:avLst/>
                  </a:prstGeom>
                  <a:ln w="0">
                    <a:noFill/>
                  </a:ln>
                </p:spPr>
              </p:pic>
            </p:oleObj>
          </a:graphicData>
        </a:graphic>
      </p:graphicFrame>
      <p:sp>
        <p:nvSpPr>
          <p:cNvPr id="76" name="New shape"/>
          <p:cNvSpPr/>
          <p:nvPr/>
        </p:nvSpPr>
        <p:spPr>
          <a:xfrm>
            <a:off x="380880" y="633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2400" spc="-1" strike="noStrike">
                <a:solidFill>
                  <a:srgbClr val="000000"/>
                </a:solidFill>
                <a:latin typeface="Calibri"/>
              </a:rPr>
              <a:t>Wie zufrieden bist du mit der Vielfalt des Gemüses in dieser Saison?</a:t>
            </a:r>
            <a:endParaRPr b="0" lang="de-DE" sz="2400" spc="-1" strike="noStrike">
              <a:latin typeface="Arial"/>
            </a:endParaRPr>
          </a:p>
        </p:txBody>
      </p:sp>
      <p:graphicFrame>
        <p:nvGraphicFramePr>
          <p:cNvPr id="77" name="ChartObject"/>
          <p:cNvGraphicFramePr/>
          <p:nvPr/>
        </p:nvGraphicFramePr>
        <p:xfrm>
          <a:off x="317520" y="1523880"/>
          <a:ext cx="7937280" cy="3809520"/>
        </p:xfrm>
        <a:graphic>
          <a:graphicData uri="http://schemas.openxmlformats.org/drawingml/2006/chart">
            <c:chart xmlns:c="http://schemas.openxmlformats.org/drawingml/2006/chart" xmlns:r="http://schemas.openxmlformats.org/officeDocument/2006/relationships" r:id="rId3"/>
          </a:graphicData>
        </a:graphic>
      </p:graphicFrame>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78" name="OLE substitute image"/>
          <p:cNvGraphicFramePr/>
          <p:nvPr/>
        </p:nvGraphicFramePr>
        <p:xfrm>
          <a:off x="285120" y="6202440"/>
          <a:ext cx="2358000" cy="456840"/>
        </p:xfrm>
        <a:graphic>
          <a:graphicData uri="http://schemas.openxmlformats.org/presentationml/2006/ole">
            <p:oleObj r:id="rId1" spid="">
              <p:embed/>
              <p:pic>
                <p:nvPicPr>
                  <p:cNvPr id="79" name="OLE substitute image" descr=""/>
                  <p:cNvPicPr/>
                  <p:nvPr/>
                </p:nvPicPr>
                <p:blipFill>
                  <a:blip r:embed="rId2"/>
                  <a:stretch/>
                </p:blipFill>
                <p:spPr>
                  <a:xfrm>
                    <a:off x="285120" y="6202440"/>
                    <a:ext cx="2358000" cy="456840"/>
                  </a:xfrm>
                  <a:prstGeom prst="rect">
                    <a:avLst/>
                  </a:prstGeom>
                  <a:ln w="0">
                    <a:noFill/>
                  </a:ln>
                </p:spPr>
              </p:pic>
            </p:oleObj>
          </a:graphicData>
        </a:graphic>
      </p:graphicFrame>
      <p:sp>
        <p:nvSpPr>
          <p:cNvPr id="80" name="New shape"/>
          <p:cNvSpPr/>
          <p:nvPr/>
        </p:nvSpPr>
        <p:spPr>
          <a:xfrm>
            <a:off x="380880" y="633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2400" spc="-1" strike="noStrike">
                <a:solidFill>
                  <a:srgbClr val="000000"/>
                </a:solidFill>
                <a:latin typeface="Calibri"/>
              </a:rPr>
              <a:t>Wie gut konntest du das Gemüse in deinem Haushalt verwerten? -&gt; die Gesamtmenge</a:t>
            </a:r>
            <a:endParaRPr b="0" lang="de-DE" sz="2400" spc="-1" strike="noStrike">
              <a:latin typeface="Arial"/>
            </a:endParaRPr>
          </a:p>
        </p:txBody>
      </p:sp>
      <p:graphicFrame>
        <p:nvGraphicFramePr>
          <p:cNvPr id="81" name="ChartObject"/>
          <p:cNvGraphicFramePr/>
          <p:nvPr/>
        </p:nvGraphicFramePr>
        <p:xfrm>
          <a:off x="317520" y="1523880"/>
          <a:ext cx="7937280" cy="3809520"/>
        </p:xfrm>
        <a:graphic>
          <a:graphicData uri="http://schemas.openxmlformats.org/drawingml/2006/chart">
            <c:chart xmlns:c="http://schemas.openxmlformats.org/drawingml/2006/chart" xmlns:r="http://schemas.openxmlformats.org/officeDocument/2006/relationships" r:id="rId3"/>
          </a:graphicData>
        </a:graphic>
      </p:graphicFrame>
      <p:sp>
        <p:nvSpPr>
          <p:cNvPr id="82" name="New shape"/>
          <p:cNvSpPr/>
          <p:nvPr/>
        </p:nvSpPr>
        <p:spPr>
          <a:xfrm>
            <a:off x="380880" y="50799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1200" spc="-1" strike="noStrike">
                <a:solidFill>
                  <a:srgbClr val="000000"/>
                </a:solidFill>
                <a:latin typeface="Calibri"/>
              </a:rPr>
              <a:t>Mean : 3.000  | Confidence Interval @ 95% : [2.798 - 3.202]  |  Standard Deviation : 0.715  |  Standard Error : 0.103</a:t>
            </a:r>
            <a:endParaRPr b="0" lang="de-DE" sz="1200" spc="-1" strike="noStrike">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83" name="OLE substitute image"/>
          <p:cNvGraphicFramePr/>
          <p:nvPr/>
        </p:nvGraphicFramePr>
        <p:xfrm>
          <a:off x="285120" y="6202440"/>
          <a:ext cx="2358000" cy="456840"/>
        </p:xfrm>
        <a:graphic>
          <a:graphicData uri="http://schemas.openxmlformats.org/presentationml/2006/ole">
            <p:oleObj r:id="rId1" spid="">
              <p:embed/>
              <p:pic>
                <p:nvPicPr>
                  <p:cNvPr id="84" name="OLE substitute image" descr=""/>
                  <p:cNvPicPr/>
                  <p:nvPr/>
                </p:nvPicPr>
                <p:blipFill>
                  <a:blip r:embed="rId2"/>
                  <a:stretch/>
                </p:blipFill>
                <p:spPr>
                  <a:xfrm>
                    <a:off x="285120" y="6202440"/>
                    <a:ext cx="2358000" cy="456840"/>
                  </a:xfrm>
                  <a:prstGeom prst="rect">
                    <a:avLst/>
                  </a:prstGeom>
                  <a:ln w="0">
                    <a:noFill/>
                  </a:ln>
                </p:spPr>
              </p:pic>
            </p:oleObj>
          </a:graphicData>
        </a:graphic>
      </p:graphicFrame>
      <p:sp>
        <p:nvSpPr>
          <p:cNvPr id="85" name="New shape"/>
          <p:cNvSpPr/>
          <p:nvPr/>
        </p:nvSpPr>
        <p:spPr>
          <a:xfrm>
            <a:off x="380880" y="633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2400" spc="-1" strike="noStrike">
                <a:solidFill>
                  <a:srgbClr val="000000"/>
                </a:solidFill>
                <a:latin typeface="Calibri"/>
              </a:rPr>
              <a:t>Wie gut haben dir die folgenden Kulturen geschmeckt?</a:t>
            </a:r>
            <a:endParaRPr b="0" lang="de-DE" sz="2400" spc="-1" strike="noStrike">
              <a:latin typeface="Arial"/>
            </a:endParaRPr>
          </a:p>
          <a:p>
            <a:pPr algn="ctr">
              <a:lnSpc>
                <a:spcPct val="100000"/>
              </a:lnSpc>
              <a:buNone/>
            </a:pPr>
            <a:r>
              <a:rPr b="0" lang="en-US" sz="2400" spc="-1" strike="noStrike">
                <a:solidFill>
                  <a:srgbClr val="000000"/>
                </a:solidFill>
                <a:latin typeface="Calibri"/>
              </a:rPr>
              <a:t>Mochte ich gar nicht 0 -&gt; Mochte ich sehr gern 5</a:t>
            </a:r>
            <a:endParaRPr b="0" lang="de-DE" sz="2400" spc="-1" strike="noStrike">
              <a:latin typeface="Arial"/>
            </a:endParaRPr>
          </a:p>
        </p:txBody>
      </p:sp>
      <p:graphicFrame>
        <p:nvGraphicFramePr>
          <p:cNvPr id="86" name="ChartObject"/>
          <p:cNvGraphicFramePr/>
          <p:nvPr/>
        </p:nvGraphicFramePr>
        <p:xfrm>
          <a:off x="317520" y="1523880"/>
          <a:ext cx="7937280" cy="3809520"/>
        </p:xfrm>
        <a:graphic>
          <a:graphicData uri="http://schemas.openxmlformats.org/drawingml/2006/chart">
            <c:chart xmlns:c="http://schemas.openxmlformats.org/drawingml/2006/chart" xmlns:r="http://schemas.openxmlformats.org/officeDocument/2006/relationships" r:id="rId3"/>
          </a:graphicData>
        </a:graphic>
      </p:graphicFrame>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87" name="OLE substitute image"/>
          <p:cNvGraphicFramePr/>
          <p:nvPr/>
        </p:nvGraphicFramePr>
        <p:xfrm>
          <a:off x="285120" y="6202440"/>
          <a:ext cx="2358000" cy="456840"/>
        </p:xfrm>
        <a:graphic>
          <a:graphicData uri="http://schemas.openxmlformats.org/presentationml/2006/ole">
            <p:oleObj r:id="rId1" spid="">
              <p:embed/>
              <p:pic>
                <p:nvPicPr>
                  <p:cNvPr id="88" name="OLE substitute image" descr=""/>
                  <p:cNvPicPr/>
                  <p:nvPr/>
                </p:nvPicPr>
                <p:blipFill>
                  <a:blip r:embed="rId2"/>
                  <a:stretch/>
                </p:blipFill>
                <p:spPr>
                  <a:xfrm>
                    <a:off x="285120" y="6202440"/>
                    <a:ext cx="2358000" cy="456840"/>
                  </a:xfrm>
                  <a:prstGeom prst="rect">
                    <a:avLst/>
                  </a:prstGeom>
                  <a:ln w="0">
                    <a:noFill/>
                  </a:ln>
                </p:spPr>
              </p:pic>
            </p:oleObj>
          </a:graphicData>
        </a:graphic>
      </p:graphicFrame>
      <p:sp>
        <p:nvSpPr>
          <p:cNvPr id="89" name="New shape"/>
          <p:cNvSpPr/>
          <p:nvPr/>
        </p:nvSpPr>
        <p:spPr>
          <a:xfrm>
            <a:off x="380880" y="633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2400" spc="-1" strike="noStrike">
                <a:solidFill>
                  <a:srgbClr val="000000"/>
                </a:solidFill>
                <a:latin typeface="Calibri"/>
              </a:rPr>
              <a:t>Wie fandest du die Menge je Kiste bei den folgenden Gemüsenkulturen?</a:t>
            </a:r>
            <a:br>
              <a:rPr sz="2400"/>
            </a:br>
            <a:r>
              <a:rPr b="0" lang="en-US" sz="2400" spc="-1" strike="noStrike">
                <a:solidFill>
                  <a:srgbClr val="000000"/>
                </a:solidFill>
                <a:latin typeface="Calibri"/>
              </a:rPr>
              <a:t>Viel zu wenig 0 -&gt; Viel zu viel 4</a:t>
            </a:r>
            <a:br>
              <a:rPr sz="2400"/>
            </a:br>
            <a:endParaRPr b="0" lang="de-DE" sz="2400" spc="-1" strike="noStrike">
              <a:latin typeface="Arial"/>
            </a:endParaRPr>
          </a:p>
        </p:txBody>
      </p:sp>
      <p:graphicFrame>
        <p:nvGraphicFramePr>
          <p:cNvPr id="90" name="ChartObject"/>
          <p:cNvGraphicFramePr/>
          <p:nvPr/>
        </p:nvGraphicFramePr>
        <p:xfrm>
          <a:off x="317520" y="1523880"/>
          <a:ext cx="7937280" cy="3809520"/>
        </p:xfrm>
        <a:graphic>
          <a:graphicData uri="http://schemas.openxmlformats.org/drawingml/2006/chart">
            <c:chart xmlns:c="http://schemas.openxmlformats.org/drawingml/2006/chart" xmlns:r="http://schemas.openxmlformats.org/officeDocument/2006/relationships" r:id="rId3"/>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91" name="OLE substitute image"/>
          <p:cNvGraphicFramePr/>
          <p:nvPr/>
        </p:nvGraphicFramePr>
        <p:xfrm>
          <a:off x="285120" y="6202440"/>
          <a:ext cx="2358000" cy="456840"/>
        </p:xfrm>
        <a:graphic>
          <a:graphicData uri="http://schemas.openxmlformats.org/presentationml/2006/ole">
            <p:oleObj r:id="rId1" spid="">
              <p:embed/>
              <p:pic>
                <p:nvPicPr>
                  <p:cNvPr id="92" name="OLE substitute image" descr=""/>
                  <p:cNvPicPr/>
                  <p:nvPr/>
                </p:nvPicPr>
                <p:blipFill>
                  <a:blip r:embed="rId2"/>
                  <a:stretch/>
                </p:blipFill>
                <p:spPr>
                  <a:xfrm>
                    <a:off x="285120" y="6202440"/>
                    <a:ext cx="2358000" cy="456840"/>
                  </a:xfrm>
                  <a:prstGeom prst="rect">
                    <a:avLst/>
                  </a:prstGeom>
                  <a:ln w="0">
                    <a:noFill/>
                  </a:ln>
                </p:spPr>
              </p:pic>
            </p:oleObj>
          </a:graphicData>
        </a:graphic>
      </p:graphicFrame>
      <p:sp>
        <p:nvSpPr>
          <p:cNvPr id="93" name="New shape"/>
          <p:cNvSpPr/>
          <p:nvPr/>
        </p:nvSpPr>
        <p:spPr>
          <a:xfrm>
            <a:off x="380880" y="633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2400" spc="-1" strike="noStrike">
                <a:solidFill>
                  <a:srgbClr val="000000"/>
                </a:solidFill>
                <a:latin typeface="Calibri"/>
              </a:rPr>
              <a:t>Wie fandest du die Verteilung über die Saison?</a:t>
            </a:r>
            <a:br>
              <a:rPr sz="2400"/>
            </a:br>
            <a:r>
              <a:rPr b="0" lang="en-US" sz="2400" spc="-1" strike="noStrike">
                <a:solidFill>
                  <a:srgbClr val="000000"/>
                </a:solidFill>
                <a:latin typeface="Calibri"/>
              </a:rPr>
              <a:t>Lieber Häufiger 1 -&gt; Lieber seltener 3</a:t>
            </a:r>
            <a:endParaRPr b="0" lang="de-DE" sz="2400" spc="-1" strike="noStrike">
              <a:latin typeface="Arial"/>
            </a:endParaRPr>
          </a:p>
        </p:txBody>
      </p:sp>
      <p:graphicFrame>
        <p:nvGraphicFramePr>
          <p:cNvPr id="94" name="ChartObject"/>
          <p:cNvGraphicFramePr/>
          <p:nvPr/>
        </p:nvGraphicFramePr>
        <p:xfrm>
          <a:off x="317520" y="1523880"/>
          <a:ext cx="7937280" cy="3809520"/>
        </p:xfrm>
        <a:graphic>
          <a:graphicData uri="http://schemas.openxmlformats.org/drawingml/2006/chart">
            <c:chart xmlns:c="http://schemas.openxmlformats.org/drawingml/2006/chart" xmlns:r="http://schemas.openxmlformats.org/officeDocument/2006/relationships" r:id="rId3"/>
          </a:graphicData>
        </a:graphic>
      </p:graphicFrame>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95" name="OLE substitute image"/>
          <p:cNvGraphicFramePr/>
          <p:nvPr/>
        </p:nvGraphicFramePr>
        <p:xfrm>
          <a:off x="285120" y="6202440"/>
          <a:ext cx="2358000" cy="456840"/>
        </p:xfrm>
        <a:graphic>
          <a:graphicData uri="http://schemas.openxmlformats.org/presentationml/2006/ole">
            <p:oleObj r:id="rId1" spid="">
              <p:embed/>
              <p:pic>
                <p:nvPicPr>
                  <p:cNvPr id="96" name="OLE substitute image" descr=""/>
                  <p:cNvPicPr/>
                  <p:nvPr/>
                </p:nvPicPr>
                <p:blipFill>
                  <a:blip r:embed="rId2"/>
                  <a:stretch/>
                </p:blipFill>
                <p:spPr>
                  <a:xfrm>
                    <a:off x="285120" y="6202440"/>
                    <a:ext cx="2358000" cy="456840"/>
                  </a:xfrm>
                  <a:prstGeom prst="rect">
                    <a:avLst/>
                  </a:prstGeom>
                  <a:ln w="0">
                    <a:noFill/>
                  </a:ln>
                </p:spPr>
              </p:pic>
            </p:oleObj>
          </a:graphicData>
        </a:graphic>
      </p:graphicFrame>
      <p:sp>
        <p:nvSpPr>
          <p:cNvPr id="97" name="New shape"/>
          <p:cNvSpPr/>
          <p:nvPr/>
        </p:nvSpPr>
        <p:spPr>
          <a:xfrm>
            <a:off x="380880" y="633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2400" spc="-1" strike="noStrike">
                <a:solidFill>
                  <a:srgbClr val="000000"/>
                </a:solidFill>
                <a:latin typeface="Calibri"/>
              </a:rPr>
              <a:t>Sollten wir Gemüsesorten stärker bündeln, damit sie sich beim Kochen besser verwenden lassen? Zum Beispiel: Anstatt zwei Wochen hintereinander jeweils eine Zucchini und eine Aubergine, gäbe es in einer Woche zwei Zucchini und in der anderen Woche zwei Auberginen. Würde dir das beim Kochen helfen?</a:t>
            </a:r>
            <a:endParaRPr b="0" lang="de-DE" sz="2400" spc="-1" strike="noStrike">
              <a:latin typeface="Arial"/>
            </a:endParaRPr>
          </a:p>
        </p:txBody>
      </p:sp>
      <p:graphicFrame>
        <p:nvGraphicFramePr>
          <p:cNvPr id="98" name="ChartObject"/>
          <p:cNvGraphicFramePr/>
          <p:nvPr/>
        </p:nvGraphicFramePr>
        <p:xfrm>
          <a:off x="317520" y="1523880"/>
          <a:ext cx="7937280" cy="3809520"/>
        </p:xfrm>
        <a:graphic>
          <a:graphicData uri="http://schemas.openxmlformats.org/drawingml/2006/chart">
            <c:chart xmlns:c="http://schemas.openxmlformats.org/drawingml/2006/chart" xmlns:r="http://schemas.openxmlformats.org/officeDocument/2006/relationships" r:id="rId3"/>
          </a:graphicData>
        </a:graphic>
      </p:graphicFrame>
      <p:sp>
        <p:nvSpPr>
          <p:cNvPr id="99" name="New shape"/>
          <p:cNvSpPr/>
          <p:nvPr/>
        </p:nvSpPr>
        <p:spPr>
          <a:xfrm>
            <a:off x="380880" y="50799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1200" spc="-1" strike="noStrike">
                <a:solidFill>
                  <a:srgbClr val="000000"/>
                </a:solidFill>
                <a:latin typeface="Calibri"/>
              </a:rPr>
              <a:t>Mean : 2.191  | Confidence Interval @ 95% : [1.836 - 2.547]  |  Standard Deviation : 1.245  |  Standard Error : 0.182</a:t>
            </a:r>
            <a:endParaRPr b="0" lang="de-DE" sz="1200" spc="-1" strike="noStrike">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00" name="OLE substitute image"/>
          <p:cNvGraphicFramePr/>
          <p:nvPr/>
        </p:nvGraphicFramePr>
        <p:xfrm>
          <a:off x="285120" y="6202440"/>
          <a:ext cx="2358000" cy="456840"/>
        </p:xfrm>
        <a:graphic>
          <a:graphicData uri="http://schemas.openxmlformats.org/presentationml/2006/ole">
            <p:oleObj r:id="rId1" spid="">
              <p:embed/>
              <p:pic>
                <p:nvPicPr>
                  <p:cNvPr id="101" name="OLE substitute image" descr=""/>
                  <p:cNvPicPr/>
                  <p:nvPr/>
                </p:nvPicPr>
                <p:blipFill>
                  <a:blip r:embed="rId2"/>
                  <a:stretch/>
                </p:blipFill>
                <p:spPr>
                  <a:xfrm>
                    <a:off x="285120" y="6202440"/>
                    <a:ext cx="2358000" cy="456840"/>
                  </a:xfrm>
                  <a:prstGeom prst="rect">
                    <a:avLst/>
                  </a:prstGeom>
                  <a:ln w="0">
                    <a:noFill/>
                  </a:ln>
                </p:spPr>
              </p:pic>
            </p:oleObj>
          </a:graphicData>
        </a:graphic>
      </p:graphicFrame>
      <p:sp>
        <p:nvSpPr>
          <p:cNvPr id="102" name="New shape"/>
          <p:cNvSpPr/>
          <p:nvPr/>
        </p:nvSpPr>
        <p:spPr>
          <a:xfrm>
            <a:off x="380880" y="633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2400" spc="-1" strike="noStrike">
                <a:solidFill>
                  <a:srgbClr val="000000"/>
                </a:solidFill>
                <a:latin typeface="Calibri"/>
              </a:rPr>
              <a:t>Gibt es andere Gemüsearten die du dir für nächstes Jahr wünschen würdest? Was hat dir dieses Jahr besonders gut gefallen am Angebot?Welche Verbesserungsvorschläge hast du fürs kommende Jahr? -&gt; Freitext</a:t>
            </a:r>
            <a:endParaRPr b="0" lang="de-DE" sz="2400" spc="-1" strike="noStrike">
              <a:latin typeface="Arial"/>
            </a:endParaRPr>
          </a:p>
        </p:txBody>
      </p:sp>
      <p:graphicFrame>
        <p:nvGraphicFramePr>
          <p:cNvPr id="103" name="New Table"/>
          <p:cNvGraphicFramePr/>
          <p:nvPr/>
        </p:nvGraphicFramePr>
        <p:xfrm>
          <a:off x="635040" y="1270080"/>
          <a:ext cx="7619760" cy="1396800"/>
        </p:xfrm>
        <a:graphic>
          <a:graphicData uri="http://schemas.openxmlformats.org/drawingml/2006/table">
            <a:tbl>
              <a:tblPr/>
              <a:tblGrid>
                <a:gridCol w="1269720"/>
                <a:gridCol w="6350040"/>
              </a:tblGrid>
              <a:tr h="509400">
                <a:tc>
                  <a:txBody>
                    <a:bodyPr anchor="t">
                      <a:noAutofit/>
                    </a:bodyPr>
                    <a:p>
                      <a:pPr>
                        <a:lnSpc>
                          <a:spcPct val="100000"/>
                        </a:lnSpc>
                        <a:buNone/>
                      </a:pPr>
                      <a:r>
                        <a:rPr b="0" lang="en-US" sz="1400" spc="-1" strike="noStrike">
                          <a:solidFill>
                            <a:srgbClr val="ffffff"/>
                          </a:solidFill>
                          <a:latin typeface="Calibri"/>
                        </a:rPr>
                        <a:t>Response ID</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4f81bd"/>
                    </a:solidFill>
                  </a:tcPr>
                </a:tc>
                <a:tc>
                  <a:txBody>
                    <a:bodyPr anchor="t">
                      <a:noAutofit/>
                    </a:bodyPr>
                    <a:p>
                      <a:pPr>
                        <a:lnSpc>
                          <a:spcPct val="100000"/>
                        </a:lnSpc>
                        <a:buNone/>
                      </a:pPr>
                      <a:r>
                        <a:rPr b="0" lang="en-US" sz="1400" spc="-1" strike="noStrike">
                          <a:solidFill>
                            <a:srgbClr val="ffffff"/>
                          </a:solidFill>
                          <a:latin typeface="Calibri"/>
                        </a:rPr>
                        <a:t>Response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4f81bd"/>
                    </a:solidFill>
                  </a:tcPr>
                </a:tc>
              </a:tr>
              <a:tr h="300600">
                <a:tc>
                  <a:txBody>
                    <a:bodyPr anchor="t">
                      <a:noAutofit/>
                    </a:bodyPr>
                    <a:p>
                      <a:pPr>
                        <a:lnSpc>
                          <a:spcPct val="100000"/>
                        </a:lnSpc>
                        <a:buNone/>
                      </a:pPr>
                      <a:r>
                        <a:rPr b="0" lang="en-US" sz="1400" spc="-1" strike="noStrike">
                          <a:solidFill>
                            <a:srgbClr val="000000"/>
                          </a:solidFill>
                          <a:latin typeface="Calibri"/>
                        </a:rPr>
                        <a:t>196668184</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Wunsch: Mais!, Topinambur? Gut waren: Salate, Kartoffeln,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195632453</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Kartoffeln. Es gab vielleicht 2 mal Kartoffeln!?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1762200">
                <a:tc>
                  <a:txBody>
                    <a:bodyPr anchor="t">
                      <a:noAutofit/>
                    </a:bodyPr>
                    <a:p>
                      <a:pPr>
                        <a:lnSpc>
                          <a:spcPct val="100000"/>
                        </a:lnSpc>
                        <a:buNone/>
                      </a:pPr>
                      <a:r>
                        <a:rPr b="0" lang="en-US" sz="1400" spc="-1" strike="noStrike">
                          <a:solidFill>
                            <a:srgbClr val="000000"/>
                          </a:solidFill>
                          <a:latin typeface="Calibri"/>
                        </a:rPr>
                        <a:t>195440033</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Habe die rosafarbenen Tomaten und diese etwas größeren mit Rippen geliebt. Dass bald die Cime di rapa kommen ist toll. Radicchio und einige Kräuter (Sauerampfer, Dill, Koriander, Frühlingszwiebel) habe ich vermisst, es war letztes Jahr richtig toll! Ringelbeten bitte bitte nicht meeehr! Und: Der Winter ist lang  und Kohl-/Bete-reich. Fände es megacool, wenn es im Sommer kein Kohl / Beten gäbe, sondern nur die "richtigen" Sommersachen: Paprika, Auberginen, ganz viel Basilikum usw.! :D</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509400">
                <a:tc>
                  <a:txBody>
                    <a:bodyPr anchor="t">
                      <a:noAutofit/>
                    </a:bodyPr>
                    <a:p>
                      <a:pPr>
                        <a:lnSpc>
                          <a:spcPct val="100000"/>
                        </a:lnSpc>
                        <a:buNone/>
                      </a:pPr>
                      <a:r>
                        <a:rPr b="0" lang="en-US" sz="1400" spc="-1" strike="noStrike">
                          <a:solidFill>
                            <a:srgbClr val="000000"/>
                          </a:solidFill>
                          <a:latin typeface="Calibri"/>
                        </a:rPr>
                        <a:t>195414447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Brokkoli und Bohnen waren sehr gut. Vielleicht ist generall auch sehr gut für Abwechslung in der Küche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718200">
                <a:tc>
                  <a:txBody>
                    <a:bodyPr anchor="t">
                      <a:noAutofit/>
                    </a:bodyPr>
                    <a:p>
                      <a:pPr>
                        <a:lnSpc>
                          <a:spcPct val="100000"/>
                        </a:lnSpc>
                        <a:buNone/>
                      </a:pPr>
                      <a:r>
                        <a:rPr b="0" lang="en-US" sz="1400" spc="-1" strike="noStrike">
                          <a:solidFill>
                            <a:srgbClr val="000000"/>
                          </a:solidFill>
                          <a:latin typeface="Calibri"/>
                        </a:rPr>
                        <a:t>195366547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Vielfalt finde ich gut! Die vorgeschlagene Bündelung finde ich sehr gut, zb. bei Bohnen, Grünkohl, Zucchini und Auberginen hilfreich! (wobei wir sogar zwei Gemüsekisten haben :-D )</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718200">
                <a:tc>
                  <a:txBody>
                    <a:bodyPr anchor="t">
                      <a:noAutofit/>
                    </a:bodyPr>
                    <a:p>
                      <a:pPr>
                        <a:lnSpc>
                          <a:spcPct val="100000"/>
                        </a:lnSpc>
                        <a:buNone/>
                      </a:pPr>
                      <a:r>
                        <a:rPr b="0" lang="en-US" sz="1400" spc="-1" strike="noStrike">
                          <a:solidFill>
                            <a:srgbClr val="000000"/>
                          </a:solidFill>
                          <a:latin typeface="Calibri"/>
                        </a:rPr>
                        <a:t>195343063</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Knollensellerie wäre toll. Mir hat besonders gut gefallen: Mairübchen. Die Vielfalt und Auswahl an Gemüsen. Bisschen weniger Mangold wäre gut, dafür mehr von deren Sorten.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718200">
                <a:tc>
                  <a:txBody>
                    <a:bodyPr anchor="t">
                      <a:noAutofit/>
                    </a:bodyPr>
                    <a:p>
                      <a:pPr>
                        <a:lnSpc>
                          <a:spcPct val="100000"/>
                        </a:lnSpc>
                        <a:buNone/>
                      </a:pPr>
                      <a:r>
                        <a:rPr b="0" lang="en-US" sz="1400" spc="-1" strike="noStrike">
                          <a:solidFill>
                            <a:srgbClr val="000000"/>
                          </a:solidFill>
                          <a:latin typeface="Calibri"/>
                        </a:rPr>
                        <a:t>195334458</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Ihr habt tolle Auswahl und viel Variabilität, alles gut. Wirsing ist super, aber ihr habt schon echt viel Auswahl. Demnach keine zwingende Änderung notwendig.</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1762200">
                <a:tc>
                  <a:txBody>
                    <a:bodyPr anchor="t">
                      <a:noAutofit/>
                    </a:bodyPr>
                    <a:p>
                      <a:pPr>
                        <a:lnSpc>
                          <a:spcPct val="100000"/>
                        </a:lnSpc>
                        <a:buNone/>
                      </a:pPr>
                      <a:r>
                        <a:rPr b="0" lang="en-US" sz="1400" spc="-1" strike="noStrike">
                          <a:solidFill>
                            <a:srgbClr val="000000"/>
                          </a:solidFill>
                          <a:latin typeface="Calibri"/>
                        </a:rPr>
                        <a:t>194771514</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Ich fand die Auswahl wirklich extreeeem gut. Irgendwann ist man alles ein bisschen satt wenn es das jede Woche gibt (z.b. Mangold, Rote Beete, Pastinaken) aber das ist ja total Geschmacksache &amp; man hat ja einen Solari-Anteil eben weil man saisonal und regional essen will, da gehört das irgendwo dazu. Insgesamt bin ich sehr zufrieden, Dinge wie Kartoffeln, Buschbohnen, Brokkoli und Blumenkohl würde ich persönlich mir deutlich häufiger wünschen, die oben genannten etwas weniger.</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718200">
                <a:tc>
                  <a:txBody>
                    <a:bodyPr anchor="t">
                      <a:noAutofit/>
                    </a:bodyPr>
                    <a:p>
                      <a:pPr>
                        <a:lnSpc>
                          <a:spcPct val="100000"/>
                        </a:lnSpc>
                        <a:buNone/>
                      </a:pPr>
                      <a:r>
                        <a:rPr b="0" lang="en-US" sz="1400" spc="-1" strike="noStrike">
                          <a:solidFill>
                            <a:srgbClr val="000000"/>
                          </a:solidFill>
                          <a:latin typeface="Calibri"/>
                        </a:rPr>
                        <a:t>193794955</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Auberginen, chinakolh waren super. Tomaten hätten etwas mehr sein können. Zwiebeln waren zu selten um zu verhindern, dass wir selber welche kaufen mussten. Trotzdem macht ihr das super:)</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509400">
                <a:tc>
                  <a:txBody>
                    <a:bodyPr anchor="t">
                      <a:noAutofit/>
                    </a:bodyPr>
                    <a:p>
                      <a:pPr>
                        <a:lnSpc>
                          <a:spcPct val="100000"/>
                        </a:lnSpc>
                        <a:buNone/>
                      </a:pPr>
                      <a:r>
                        <a:rPr b="0" lang="en-US" sz="1400" spc="-1" strike="noStrike">
                          <a:solidFill>
                            <a:srgbClr val="000000"/>
                          </a:solidFill>
                          <a:latin typeface="Calibri"/>
                        </a:rPr>
                        <a:t>193378710</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Gerne Paprika und ErbsenWar mehr als letztes Jahr (gute Ernte?)Hoffentlich wieder mehr mitarbeit von mir :)</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04" name="OLE substitute image"/>
          <p:cNvGraphicFramePr/>
          <p:nvPr/>
        </p:nvGraphicFramePr>
        <p:xfrm>
          <a:off x="285120" y="6202440"/>
          <a:ext cx="2358000" cy="456840"/>
        </p:xfrm>
        <a:graphic>
          <a:graphicData uri="http://schemas.openxmlformats.org/presentationml/2006/ole">
            <p:oleObj r:id="rId1" spid="">
              <p:embed/>
              <p:pic>
                <p:nvPicPr>
                  <p:cNvPr id="105" name="OLE substitute image" descr=""/>
                  <p:cNvPicPr/>
                  <p:nvPr/>
                </p:nvPicPr>
                <p:blipFill>
                  <a:blip r:embed="rId2"/>
                  <a:stretch/>
                </p:blipFill>
                <p:spPr>
                  <a:xfrm>
                    <a:off x="285120" y="6202440"/>
                    <a:ext cx="2358000" cy="456840"/>
                  </a:xfrm>
                  <a:prstGeom prst="rect">
                    <a:avLst/>
                  </a:prstGeom>
                  <a:ln w="0">
                    <a:noFill/>
                  </a:ln>
                </p:spPr>
              </p:pic>
            </p:oleObj>
          </a:graphicData>
        </a:graphic>
      </p:graphicFrame>
      <p:graphicFrame>
        <p:nvGraphicFramePr>
          <p:cNvPr id="106" name="New Table"/>
          <p:cNvGraphicFramePr/>
          <p:nvPr/>
        </p:nvGraphicFramePr>
        <p:xfrm>
          <a:off x="635040" y="1270080"/>
          <a:ext cx="7619760" cy="1396800"/>
        </p:xfrm>
        <a:graphic>
          <a:graphicData uri="http://schemas.openxmlformats.org/drawingml/2006/table">
            <a:tbl>
              <a:tblPr/>
              <a:tblGrid>
                <a:gridCol w="1269720"/>
                <a:gridCol w="6350040"/>
              </a:tblGrid>
              <a:tr h="509400">
                <a:tc>
                  <a:txBody>
                    <a:bodyPr anchor="t">
                      <a:noAutofit/>
                    </a:bodyPr>
                    <a:p>
                      <a:pPr>
                        <a:lnSpc>
                          <a:spcPct val="100000"/>
                        </a:lnSpc>
                        <a:buNone/>
                      </a:pPr>
                      <a:r>
                        <a:rPr b="0" lang="en-US" sz="1400" spc="-1" strike="noStrike">
                          <a:solidFill>
                            <a:srgbClr val="ffffff"/>
                          </a:solidFill>
                          <a:latin typeface="Calibri"/>
                        </a:rPr>
                        <a:t>Response ID</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4f81bd"/>
                    </a:solidFill>
                  </a:tcPr>
                </a:tc>
                <a:tc>
                  <a:txBody>
                    <a:bodyPr anchor="t">
                      <a:noAutofit/>
                    </a:bodyPr>
                    <a:p>
                      <a:pPr>
                        <a:lnSpc>
                          <a:spcPct val="100000"/>
                        </a:lnSpc>
                        <a:buNone/>
                      </a:pPr>
                      <a:r>
                        <a:rPr b="0" lang="en-US" sz="1400" spc="-1" strike="noStrike">
                          <a:solidFill>
                            <a:srgbClr val="ffffff"/>
                          </a:solidFill>
                          <a:latin typeface="Calibri"/>
                        </a:rPr>
                        <a:t>Response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4f81bd"/>
                    </a:solidFill>
                  </a:tcPr>
                </a:tc>
              </a:tr>
              <a:tr h="1344600">
                <a:tc>
                  <a:txBody>
                    <a:bodyPr anchor="t">
                      <a:noAutofit/>
                    </a:bodyPr>
                    <a:p>
                      <a:pPr>
                        <a:lnSpc>
                          <a:spcPct val="100000"/>
                        </a:lnSpc>
                        <a:buNone/>
                      </a:pPr>
                      <a:r>
                        <a:rPr b="0" lang="en-US" sz="1400" spc="-1" strike="noStrike">
                          <a:solidFill>
                            <a:srgbClr val="000000"/>
                          </a:solidFill>
                          <a:latin typeface="Calibri"/>
                        </a:rPr>
                        <a:t>193227167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Wenn Chilis, dann bitte scharfe. Die Kräuterschwemme (Ausnahme Schnittlauch) nervt mich. Da bräuchte es eine Verschenkekiste am Abholort.Tipps zum schmackhaft machen von Sonderbarem wie Stielmus hätte ich gerne.Besonders gut gefallen hat mir die Sauberkeit von Gemüse und Obst und dass alles in Kisten vorsortiert ist!</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193092225</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Gerne mehr Salat.</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2388600">
                <a:tc>
                  <a:txBody>
                    <a:bodyPr anchor="t">
                      <a:noAutofit/>
                    </a:bodyPr>
                    <a:p>
                      <a:pPr>
                        <a:lnSpc>
                          <a:spcPct val="100000"/>
                        </a:lnSpc>
                        <a:buNone/>
                      </a:pPr>
                      <a:r>
                        <a:rPr b="0" lang="en-US" sz="1400" spc="-1" strike="noStrike">
                          <a:solidFill>
                            <a:srgbClr val="000000"/>
                          </a:solidFill>
                          <a:latin typeface="Calibri"/>
                        </a:rPr>
                        <a:t>193076531</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Ich kam leider nicht hinterher die Kräuter zu verarbeiten. Hier wäre es für das Einfrieren praktischer so viel wie möglich auf einmal zu bekommen, damit man den Aufwand nicht jede Woche hat. Dagegen wäre es angenehmer, wenn man maximal einen Salatkopf pro Woche bekäme. Im Gegensatz zu anderen Gemüsesorten hält der sich selten länger als 1-2 Tage im Kühlschrank. Und ich fand es am Anfang der Saison überaus praktisch jede Woche ein paar Lager-Zwiebeln und Knoblauch zu bekommen - prima zum Kochen. Aber ich muss ein großes Lob aussprechen: ihr macht das richtig toll und euer Gemüse ist einfach das beste. Ich liebe besonders eure Tomaten, Gurken, Beten, grüne Bohnen und Spinat!</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1135800">
                <a:tc>
                  <a:txBody>
                    <a:bodyPr anchor="t">
                      <a:noAutofit/>
                    </a:bodyPr>
                    <a:p>
                      <a:pPr>
                        <a:lnSpc>
                          <a:spcPct val="100000"/>
                        </a:lnSpc>
                        <a:buNone/>
                      </a:pPr>
                      <a:r>
                        <a:rPr b="0" lang="en-US" sz="1400" spc="-1" strike="noStrike">
                          <a:solidFill>
                            <a:srgbClr val="000000"/>
                          </a:solidFill>
                          <a:latin typeface="Calibri"/>
                        </a:rPr>
                        <a:t>192962176</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Bunte Möhren, Wurzelpetersilie und Rhabarber wären klasse.Manche Gemüse (Kohlrabie z.B.) waren zeitweise sehr viele auf einen kurzen Zeitraum. Die Menge lieber über einen längeren Zeitraum gestreckt oder mehrmals über das Jahr verteilt, wenn das möglich ist.Die vorgepackten Kisten sind klasse!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192951997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V.a. Bohnen, Zucchini und Aubergine mehr bündeln bitte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192951961</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Bitte auch Bohnen bündeln. Kleine Portionen nicht gut nutzbar.</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192295237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Ihr seid toll! Weiter so !</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192295067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Gute Auswahl !</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1135800">
                <a:tc>
                  <a:txBody>
                    <a:bodyPr anchor="t">
                      <a:noAutofit/>
                    </a:bodyPr>
                    <a:p>
                      <a:pPr>
                        <a:lnSpc>
                          <a:spcPct val="100000"/>
                        </a:lnSpc>
                        <a:buNone/>
                      </a:pPr>
                      <a:r>
                        <a:rPr b="0" lang="en-US" sz="1400" spc="-1" strike="noStrike">
                          <a:solidFill>
                            <a:srgbClr val="000000"/>
                          </a:solidFill>
                          <a:latin typeface="Calibri"/>
                        </a:rPr>
                        <a:t>192241240</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Besoners gut waren Aubergine, Pak Choi.Insgesamt zu viel, mir würde die Hälfte ausreichen. Und zu viel von einer Sorte, es wäre besser, das etwas mehr zu veretilen, wenn das möglich ist. Ich würde gern auch einen halben Anteil nehmen, wenn die Menge so bleibt.</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1762200">
                <a:tc>
                  <a:txBody>
                    <a:bodyPr anchor="t">
                      <a:noAutofit/>
                    </a:bodyPr>
                    <a:p>
                      <a:pPr>
                        <a:lnSpc>
                          <a:spcPct val="100000"/>
                        </a:lnSpc>
                        <a:buNone/>
                      </a:pPr>
                      <a:r>
                        <a:rPr b="0" lang="en-US" sz="1400" spc="-1" strike="noStrike">
                          <a:solidFill>
                            <a:srgbClr val="000000"/>
                          </a:solidFill>
                          <a:latin typeface="Calibri"/>
                        </a:rPr>
                        <a:t>192232435</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Wir sind erst seit Juli dabei, hatten da aber nur in den ersten Wochen 2x Kartoffeln, dann nie wieder - Kartoffeln sind aber großartig und wichtig für uns.Tomatenmenge war gut, aber nicht so viele wie erwartet. Beim Obst müsste noch anders verteilt werden, da waren es häufiger weniger als 2 kg.Könntet ihr sowas wie einen Erntekalender anlegen? Eine Übersicht der Kulturen und von wann bis wann sie gesät geerntet werden könnte helfen, die Erwartungen realistisch zu halten und Frust zu vermeiden.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07" name="OLE substitute image"/>
          <p:cNvGraphicFramePr/>
          <p:nvPr/>
        </p:nvGraphicFramePr>
        <p:xfrm>
          <a:off x="285120" y="6202440"/>
          <a:ext cx="2358000" cy="456840"/>
        </p:xfrm>
        <a:graphic>
          <a:graphicData uri="http://schemas.openxmlformats.org/presentationml/2006/ole">
            <p:oleObj r:id="rId1" spid="">
              <p:embed/>
              <p:pic>
                <p:nvPicPr>
                  <p:cNvPr id="108" name="OLE substitute image" descr=""/>
                  <p:cNvPicPr/>
                  <p:nvPr/>
                </p:nvPicPr>
                <p:blipFill>
                  <a:blip r:embed="rId2"/>
                  <a:stretch/>
                </p:blipFill>
                <p:spPr>
                  <a:xfrm>
                    <a:off x="285120" y="6202440"/>
                    <a:ext cx="2358000" cy="456840"/>
                  </a:xfrm>
                  <a:prstGeom prst="rect">
                    <a:avLst/>
                  </a:prstGeom>
                  <a:ln w="0">
                    <a:noFill/>
                  </a:ln>
                </p:spPr>
              </p:pic>
            </p:oleObj>
          </a:graphicData>
        </a:graphic>
      </p:graphicFrame>
      <p:graphicFrame>
        <p:nvGraphicFramePr>
          <p:cNvPr id="109" name="New Table"/>
          <p:cNvGraphicFramePr/>
          <p:nvPr/>
        </p:nvGraphicFramePr>
        <p:xfrm>
          <a:off x="635040" y="1270080"/>
          <a:ext cx="7619760" cy="1396800"/>
        </p:xfrm>
        <a:graphic>
          <a:graphicData uri="http://schemas.openxmlformats.org/drawingml/2006/table">
            <a:tbl>
              <a:tblPr/>
              <a:tblGrid>
                <a:gridCol w="1269720"/>
                <a:gridCol w="6350040"/>
              </a:tblGrid>
              <a:tr h="509400">
                <a:tc>
                  <a:txBody>
                    <a:bodyPr anchor="t">
                      <a:noAutofit/>
                    </a:bodyPr>
                    <a:p>
                      <a:pPr>
                        <a:lnSpc>
                          <a:spcPct val="100000"/>
                        </a:lnSpc>
                        <a:buNone/>
                      </a:pPr>
                      <a:r>
                        <a:rPr b="0" lang="en-US" sz="1400" spc="-1" strike="noStrike">
                          <a:solidFill>
                            <a:srgbClr val="ffffff"/>
                          </a:solidFill>
                          <a:latin typeface="Calibri"/>
                        </a:rPr>
                        <a:t>Response ID</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4f81bd"/>
                    </a:solidFill>
                  </a:tcPr>
                </a:tc>
                <a:tc>
                  <a:txBody>
                    <a:bodyPr anchor="t">
                      <a:noAutofit/>
                    </a:bodyPr>
                    <a:p>
                      <a:pPr>
                        <a:lnSpc>
                          <a:spcPct val="100000"/>
                        </a:lnSpc>
                        <a:buNone/>
                      </a:pPr>
                      <a:r>
                        <a:rPr b="0" lang="en-US" sz="1400" spc="-1" strike="noStrike">
                          <a:solidFill>
                            <a:srgbClr val="ffffff"/>
                          </a:solidFill>
                          <a:latin typeface="Calibri"/>
                        </a:rPr>
                        <a:t>Response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4f81bd"/>
                    </a:solidFill>
                  </a:tcPr>
                </a:tc>
              </a:tr>
              <a:tr h="1344600">
                <a:tc>
                  <a:txBody>
                    <a:bodyPr anchor="t">
                      <a:noAutofit/>
                    </a:bodyPr>
                    <a:p>
                      <a:pPr>
                        <a:lnSpc>
                          <a:spcPct val="100000"/>
                        </a:lnSpc>
                        <a:buNone/>
                      </a:pPr>
                      <a:r>
                        <a:rPr b="0" lang="en-US" sz="1400" spc="-1" strike="noStrike">
                          <a:solidFill>
                            <a:srgbClr val="000000"/>
                          </a:solidFill>
                          <a:latin typeface="Calibri"/>
                        </a:rPr>
                        <a:t>192220104</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Dicke Bohnen wären toll, mehr Buschbohnen, Koriander, Basilikum auch. Ich mochte den Fenchel nicht so gerne, obwohl ich Fenchel eigentlich seehr gerne esse und der Kohlrabi war auch manchmal etwas holzig - diese beiden würde ich mir irgendwie kackiger wünschen. Loved the Radieschen, die Blattpetersilie und den Spinat. Und das Brot ist einfach auch absolute spitzenklasse!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1344600">
                <a:tc>
                  <a:txBody>
                    <a:bodyPr anchor="t">
                      <a:noAutofit/>
                    </a:bodyPr>
                    <a:p>
                      <a:pPr>
                        <a:lnSpc>
                          <a:spcPct val="100000"/>
                        </a:lnSpc>
                        <a:buNone/>
                      </a:pPr>
                      <a:r>
                        <a:rPr b="0" lang="en-US" sz="1400" spc="-1" strike="noStrike">
                          <a:solidFill>
                            <a:srgbClr val="000000"/>
                          </a:solidFill>
                          <a:latin typeface="Calibri"/>
                        </a:rPr>
                        <a:t>192165414</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Wir hätten gerne etwas mehr Tomaten und Radieschen gehabt und etwas weniger Mangold das war für uns dann irgendwann zu viel. Ansonsten ist die Auswahl schon sehr gut und die Qualität super. Bei den Gemüsearten würden wir auf euch vertrauen was am besten in die Anbau Struktur passt und sich zusätzlich anbauen lässt, wir sind da für alles offen.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718200">
                <a:tc>
                  <a:txBody>
                    <a:bodyPr anchor="t">
                      <a:noAutofit/>
                    </a:bodyPr>
                    <a:p>
                      <a:pPr>
                        <a:lnSpc>
                          <a:spcPct val="100000"/>
                        </a:lnSpc>
                        <a:buNone/>
                      </a:pPr>
                      <a:r>
                        <a:rPr b="0" lang="en-US" sz="1400" spc="-1" strike="noStrike">
                          <a:solidFill>
                            <a:srgbClr val="000000"/>
                          </a:solidFill>
                          <a:latin typeface="Calibri"/>
                        </a:rPr>
                        <a:t>192103089</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ZuckermaisKürbiss und Zuchini aller ArtBohnen aller ArtErbsen/ZuckerschotenSüßkartoffeletwas weniger Salat im Winter insgesamt mehr Kartoffeln und Zwiebeln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850200">
                <a:tc>
                  <a:txBody>
                    <a:bodyPr anchor="t">
                      <a:noAutofit/>
                    </a:bodyPr>
                    <a:p>
                      <a:pPr>
                        <a:lnSpc>
                          <a:spcPct val="100000"/>
                        </a:lnSpc>
                        <a:buNone/>
                      </a:pPr>
                      <a:r>
                        <a:rPr b="0" lang="en-US" sz="1400" spc="-1" strike="noStrike">
                          <a:solidFill>
                            <a:srgbClr val="000000"/>
                          </a:solidFill>
                          <a:latin typeface="Calibri"/>
                        </a:rPr>
                        <a:t>192076471</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Gefallen:- Vielfalt ist gut so. Lieber so viele Sachen wie ihr gut anbauen könnt statt sich in zu vielen Neuheiten zu verzetteln.- Qualität- Teilweise sinnvolle Kombinationen, z.B. Basilikum in derselben Woche wie TomatenWünsche Vorschläge:- Mehr Beteiligung bei der Anbauplanung!! Unser Speiseplan fühlt sich manchmal sehr "fremdbestimmt" an.- Im Sommer mehr sommerliche Gemüse (Fruchtgemüse), Kohl hat man den ganzen Winter lang.- Gesundheitsförderliche Gemüsearten und Sorten auswählen, z.B. Rhabarbersorte mit wenig Oxalsäure wegen Eisen- Mehr Hülsenfrüchte. Zur Selbsternte, falls das viel Arbeit macht.- Thema "Gemüsesorten bündeln": Eine kleine Handvoll Mangold/Kartoffeln sind blöd, aber ein kleiner Bund Rucola/Lauch/Kräuter/Salat pro Woche ist natürlich besser als einmal ein Berg davon. Auch "Grünzeug" (Karottengrün, Radieschengrün, Stielmus) lieber etwas verteilter.- Bitte entwickelt euch nicht zu einem allgemeinen Biokistenanbieter, also keine zugekauften Sachen. Kartoffeln kauf ich lieber beim Direktvermarkter. Ihr macht super Gemüse und tolle Äpfel, bleibt bei dem.</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509400">
                <a:tc>
                  <a:txBody>
                    <a:bodyPr anchor="t">
                      <a:noAutofit/>
                    </a:bodyPr>
                    <a:p>
                      <a:pPr>
                        <a:lnSpc>
                          <a:spcPct val="100000"/>
                        </a:lnSpc>
                        <a:buNone/>
                      </a:pPr>
                      <a:r>
                        <a:rPr b="0" lang="en-US" sz="1400" spc="-1" strike="noStrike">
                          <a:solidFill>
                            <a:srgbClr val="000000"/>
                          </a:solidFill>
                          <a:latin typeface="Calibri"/>
                        </a:rPr>
                        <a:t>192022720</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Zwiebeln waren super lecker, die Karotten waren immer mit sehr viel Erde besetzt. Ist aber klagen auf hohen Niveau</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509400">
                <a:tc>
                  <a:txBody>
                    <a:bodyPr anchor="t">
                      <a:noAutofit/>
                    </a:bodyPr>
                    <a:p>
                      <a:pPr>
                        <a:lnSpc>
                          <a:spcPct val="100000"/>
                        </a:lnSpc>
                        <a:buNone/>
                      </a:pPr>
                      <a:r>
                        <a:rPr b="0" lang="en-US" sz="1400" spc="-1" strike="noStrike">
                          <a:solidFill>
                            <a:srgbClr val="000000"/>
                          </a:solidFill>
                          <a:latin typeface="Calibri"/>
                        </a:rPr>
                        <a:t>192015573</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Sehr gerne mehr Kartoffeln, vlt auch Knoblauch und regelmäßig Zwiebeln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191959215</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Coole durchmischung</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718200">
                <a:tc>
                  <a:txBody>
                    <a:bodyPr anchor="t">
                      <a:noAutofit/>
                    </a:bodyPr>
                    <a:p>
                      <a:pPr>
                        <a:lnSpc>
                          <a:spcPct val="100000"/>
                        </a:lnSpc>
                        <a:buNone/>
                      </a:pPr>
                      <a:r>
                        <a:rPr b="0" lang="en-US" sz="1400" spc="-1" strike="noStrike">
                          <a:solidFill>
                            <a:srgbClr val="000000"/>
                          </a:solidFill>
                          <a:latin typeface="Calibri"/>
                        </a:rPr>
                        <a:t>191958592</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Das Gemüse war eigentlich alles super lecker (aber besonders die Gurken, Tomaten, Bohnen, Spitzkohl!) Über etwas mehr Zucchini, Aubergine und Brokkoli würde ich mich freuen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1762200">
                <a:tc>
                  <a:txBody>
                    <a:bodyPr anchor="t">
                      <a:noAutofit/>
                    </a:bodyPr>
                    <a:p>
                      <a:pPr>
                        <a:lnSpc>
                          <a:spcPct val="100000"/>
                        </a:lnSpc>
                        <a:buNone/>
                      </a:pPr>
                      <a:r>
                        <a:rPr b="0" lang="en-US" sz="1400" spc="-1" strike="noStrike">
                          <a:solidFill>
                            <a:srgbClr val="000000"/>
                          </a:solidFill>
                          <a:latin typeface="Calibri"/>
                        </a:rPr>
                        <a:t>191955557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Es war dieses Jahr sehr viel Mangold, teils gleichzeitig mit Grünkohl. Da sind mir irgendwann die Rezeptideen ausgegangen. Auch Koriander kann ich nur selten gebrauchen. Ansonsten ist die Auswahl toll. Jede Woche etwas Salat wär klasse. Mit dem Stielmus bin ich noch nicht so ganz klargekommen. Mehr Kürbisse wären nächstes Jahr toll (aber die wurden ja leider auch geklaiut). Und auf Pastinake kann ich generell gut verzichten.Postelein ist dafür immer unser absolutes Winterhighlight-bitte beibehalten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191949207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Peperonis und Tomaten waren super dieses Jahr</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10" name="OLE substitute image"/>
          <p:cNvGraphicFramePr/>
          <p:nvPr/>
        </p:nvGraphicFramePr>
        <p:xfrm>
          <a:off x="285120" y="6202440"/>
          <a:ext cx="2358000" cy="456840"/>
        </p:xfrm>
        <a:graphic>
          <a:graphicData uri="http://schemas.openxmlformats.org/presentationml/2006/ole">
            <p:oleObj r:id="rId1" spid="">
              <p:embed/>
              <p:pic>
                <p:nvPicPr>
                  <p:cNvPr id="111" name="OLE substitute image" descr=""/>
                  <p:cNvPicPr/>
                  <p:nvPr/>
                </p:nvPicPr>
                <p:blipFill>
                  <a:blip r:embed="rId2"/>
                  <a:stretch/>
                </p:blipFill>
                <p:spPr>
                  <a:xfrm>
                    <a:off x="285120" y="6202440"/>
                    <a:ext cx="2358000" cy="456840"/>
                  </a:xfrm>
                  <a:prstGeom prst="rect">
                    <a:avLst/>
                  </a:prstGeom>
                  <a:ln w="0">
                    <a:noFill/>
                  </a:ln>
                </p:spPr>
              </p:pic>
            </p:oleObj>
          </a:graphicData>
        </a:graphic>
      </p:graphicFrame>
      <p:graphicFrame>
        <p:nvGraphicFramePr>
          <p:cNvPr id="112" name="New Table"/>
          <p:cNvGraphicFramePr/>
          <p:nvPr/>
        </p:nvGraphicFramePr>
        <p:xfrm>
          <a:off x="635040" y="1270080"/>
          <a:ext cx="7619760" cy="507600"/>
        </p:xfrm>
        <a:graphic>
          <a:graphicData uri="http://schemas.openxmlformats.org/drawingml/2006/table">
            <a:tbl>
              <a:tblPr/>
              <a:tblGrid>
                <a:gridCol w="1269720"/>
                <a:gridCol w="6350040"/>
              </a:tblGrid>
              <a:tr h="509400">
                <a:tc>
                  <a:txBody>
                    <a:bodyPr anchor="t">
                      <a:noAutofit/>
                    </a:bodyPr>
                    <a:p>
                      <a:pPr>
                        <a:lnSpc>
                          <a:spcPct val="100000"/>
                        </a:lnSpc>
                        <a:buNone/>
                      </a:pPr>
                      <a:r>
                        <a:rPr b="0" lang="en-US" sz="1400" spc="-1" strike="noStrike">
                          <a:solidFill>
                            <a:srgbClr val="ffffff"/>
                          </a:solidFill>
                          <a:latin typeface="Calibri"/>
                        </a:rPr>
                        <a:t>Response ID</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4f81bd"/>
                    </a:solidFill>
                  </a:tcPr>
                </a:tc>
                <a:tc>
                  <a:txBody>
                    <a:bodyPr anchor="t">
                      <a:noAutofit/>
                    </a:bodyPr>
                    <a:p>
                      <a:pPr>
                        <a:lnSpc>
                          <a:spcPct val="100000"/>
                        </a:lnSpc>
                        <a:buNone/>
                      </a:pPr>
                      <a:r>
                        <a:rPr b="0" lang="en-US" sz="1400" spc="-1" strike="noStrike">
                          <a:solidFill>
                            <a:srgbClr val="ffffff"/>
                          </a:solidFill>
                          <a:latin typeface="Calibri"/>
                        </a:rPr>
                        <a:t>Response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4f81bd"/>
                    </a:solidFill>
                  </a:tcPr>
                </a:tc>
              </a:tr>
              <a:tr h="509400">
                <a:tc>
                  <a:txBody>
                    <a:bodyPr anchor="t">
                      <a:noAutofit/>
                    </a:bodyPr>
                    <a:p>
                      <a:pPr>
                        <a:lnSpc>
                          <a:spcPct val="100000"/>
                        </a:lnSpc>
                        <a:buNone/>
                      </a:pPr>
                      <a:r>
                        <a:rPr b="0" lang="en-US" sz="1400" spc="-1" strike="noStrike">
                          <a:solidFill>
                            <a:srgbClr val="000000"/>
                          </a:solidFill>
                          <a:latin typeface="Calibri"/>
                        </a:rPr>
                        <a:t>191947122</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Rotkohl wäre cool. Die fertig gepackten Kisten sind toll, danke für die extra Mühen!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191947083</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Regelmäßige verschiedene Salate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927000">
                <a:tc>
                  <a:txBody>
                    <a:bodyPr anchor="t">
                      <a:noAutofit/>
                    </a:bodyPr>
                    <a:p>
                      <a:pPr>
                        <a:lnSpc>
                          <a:spcPct val="100000"/>
                        </a:lnSpc>
                        <a:buNone/>
                      </a:pPr>
                      <a:r>
                        <a:rPr b="0" lang="en-US" sz="1400" spc="-1" strike="noStrike">
                          <a:solidFill>
                            <a:srgbClr val="000000"/>
                          </a:solidFill>
                          <a:latin typeface="Calibri"/>
                        </a:rPr>
                        <a:t>191944642</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Schön gewesen wäre: Paprika, Butternutkürbis, Rosenkohl, Rhabarber,  Spargel, Endiviensalat, Staudensellerie, Knoblauch. Brokkoli und Blumenkohl waren gut, aber zu wenig. Tomaten und Gurken waren sehr lecker.</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46" name="OLE substitute image"/>
          <p:cNvGraphicFramePr/>
          <p:nvPr/>
        </p:nvGraphicFramePr>
        <p:xfrm>
          <a:off x="285120" y="6202440"/>
          <a:ext cx="2358000" cy="456840"/>
        </p:xfrm>
        <a:graphic>
          <a:graphicData uri="http://schemas.openxmlformats.org/presentationml/2006/ole">
            <p:oleObj r:id="rId1" spid="">
              <p:embed/>
              <p:pic>
                <p:nvPicPr>
                  <p:cNvPr id="47" name="OLE substitute image" descr=""/>
                  <p:cNvPicPr/>
                  <p:nvPr/>
                </p:nvPicPr>
                <p:blipFill>
                  <a:blip r:embed="rId2"/>
                  <a:stretch/>
                </p:blipFill>
                <p:spPr>
                  <a:xfrm>
                    <a:off x="285120" y="6202440"/>
                    <a:ext cx="2358000" cy="456840"/>
                  </a:xfrm>
                  <a:prstGeom prst="rect">
                    <a:avLst/>
                  </a:prstGeom>
                  <a:ln w="0">
                    <a:noFill/>
                  </a:ln>
                </p:spPr>
              </p:pic>
            </p:oleObj>
          </a:graphicData>
        </a:graphic>
      </p:graphicFrame>
      <p:sp>
        <p:nvSpPr>
          <p:cNvPr id="48" name="New shape"/>
          <p:cNvSpPr/>
          <p:nvPr/>
        </p:nvSpPr>
        <p:spPr>
          <a:xfrm>
            <a:off x="380880" y="633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2400" spc="-1" strike="noStrike">
                <a:solidFill>
                  <a:srgbClr val="000000"/>
                </a:solidFill>
                <a:latin typeface="Calibri"/>
              </a:rPr>
              <a:t>Survey Overview</a:t>
            </a:r>
            <a:endParaRPr b="0" lang="de-DE" sz="2400" spc="-1" strike="noStrike">
              <a:latin typeface="Arial"/>
            </a:endParaRPr>
          </a:p>
        </p:txBody>
      </p:sp>
      <p:graphicFrame>
        <p:nvGraphicFramePr>
          <p:cNvPr id="49" name="ChartObject"/>
          <p:cNvGraphicFramePr/>
          <p:nvPr/>
        </p:nvGraphicFramePr>
        <p:xfrm>
          <a:off x="317520" y="1905120"/>
          <a:ext cx="7937280" cy="4063680"/>
        </p:xfrm>
        <a:graphic>
          <a:graphicData uri="http://schemas.openxmlformats.org/drawingml/2006/chart">
            <c:chart xmlns:c="http://schemas.openxmlformats.org/drawingml/2006/chart" xmlns:r="http://schemas.openxmlformats.org/officeDocument/2006/relationships" r:id="rId3"/>
          </a:graphicData>
        </a:graphic>
      </p:graphicFrame>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13" name="OLE substitute image"/>
          <p:cNvGraphicFramePr/>
          <p:nvPr/>
        </p:nvGraphicFramePr>
        <p:xfrm>
          <a:off x="285120" y="6202440"/>
          <a:ext cx="2358000" cy="456840"/>
        </p:xfrm>
        <a:graphic>
          <a:graphicData uri="http://schemas.openxmlformats.org/presentationml/2006/ole">
            <p:oleObj r:id="rId1" spid="">
              <p:embed/>
              <p:pic>
                <p:nvPicPr>
                  <p:cNvPr id="114" name="OLE substitute image" descr=""/>
                  <p:cNvPicPr/>
                  <p:nvPr/>
                </p:nvPicPr>
                <p:blipFill>
                  <a:blip r:embed="rId2"/>
                  <a:stretch/>
                </p:blipFill>
                <p:spPr>
                  <a:xfrm>
                    <a:off x="285120" y="6202440"/>
                    <a:ext cx="2358000" cy="456840"/>
                  </a:xfrm>
                  <a:prstGeom prst="rect">
                    <a:avLst/>
                  </a:prstGeom>
                  <a:ln w="0">
                    <a:noFill/>
                  </a:ln>
                </p:spPr>
              </p:pic>
            </p:oleObj>
          </a:graphicData>
        </a:graphic>
      </p:graphicFrame>
      <p:sp>
        <p:nvSpPr>
          <p:cNvPr id="115" name="New shape"/>
          <p:cNvSpPr/>
          <p:nvPr/>
        </p:nvSpPr>
        <p:spPr>
          <a:xfrm>
            <a:off x="380880" y="633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1600" spc="-1" strike="noStrike">
                <a:solidFill>
                  <a:srgbClr val="000000"/>
                </a:solidFill>
                <a:latin typeface="Calibri"/>
              </a:rPr>
              <a:t>Da einigen zeitlich der Ackersonntag nicht passt, überlegen wir: Wäre Interesse an einem zweiten, regelmäßigen Acker-Abholnachmittag im Frühling/Sommer? Zum Beispiel: &amp;#x1f5d3;️ Jeden zweiten Donnerstag im Monat ab 15 bis 20 Uhr  Gemüsekiste auf dem Acker abholen, ein bisschen mithelfen, gemeinsam essen und dabei den Anbau noch besser kennenlernen</a:t>
            </a:r>
            <a:r>
              <a:rPr b="0" lang="en-US" sz="2400" spc="-1" strike="noStrike">
                <a:solidFill>
                  <a:srgbClr val="000000"/>
                </a:solidFill>
                <a:latin typeface="Calibri"/>
              </a:rPr>
              <a:t>.</a:t>
            </a:r>
            <a:endParaRPr b="0" lang="de-DE" sz="2400" spc="-1" strike="noStrike">
              <a:latin typeface="Arial"/>
            </a:endParaRPr>
          </a:p>
        </p:txBody>
      </p:sp>
      <p:graphicFrame>
        <p:nvGraphicFramePr>
          <p:cNvPr id="116" name="ChartObject"/>
          <p:cNvGraphicFramePr/>
          <p:nvPr/>
        </p:nvGraphicFramePr>
        <p:xfrm>
          <a:off x="317520" y="1523880"/>
          <a:ext cx="7937280" cy="3809520"/>
        </p:xfrm>
        <a:graphic>
          <a:graphicData uri="http://schemas.openxmlformats.org/drawingml/2006/chart">
            <c:chart xmlns:c="http://schemas.openxmlformats.org/drawingml/2006/chart" xmlns:r="http://schemas.openxmlformats.org/officeDocument/2006/relationships" r:id="rId3"/>
          </a:graphicData>
        </a:graphic>
      </p:graphicFrame>
      <p:sp>
        <p:nvSpPr>
          <p:cNvPr id="117" name="New shape"/>
          <p:cNvSpPr/>
          <p:nvPr/>
        </p:nvSpPr>
        <p:spPr>
          <a:xfrm>
            <a:off x="380880" y="50799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1200" spc="-1" strike="noStrike">
                <a:solidFill>
                  <a:srgbClr val="000000"/>
                </a:solidFill>
                <a:latin typeface="Calibri"/>
              </a:rPr>
              <a:t>Mean : 2.312  | Confidence Interval @ 95% : [2.118 - 2.507]  |  Standard Deviation : 0.689  |  Standard Error : 0.099</a:t>
            </a:r>
            <a:endParaRPr b="0" lang="de-DE" sz="1200" spc="-1" strike="noStrike">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18" name="OLE substitute image"/>
          <p:cNvGraphicFramePr/>
          <p:nvPr/>
        </p:nvGraphicFramePr>
        <p:xfrm>
          <a:off x="285120" y="6202440"/>
          <a:ext cx="2358000" cy="456840"/>
        </p:xfrm>
        <a:graphic>
          <a:graphicData uri="http://schemas.openxmlformats.org/presentationml/2006/ole">
            <p:oleObj r:id="rId1" spid="">
              <p:embed/>
              <p:pic>
                <p:nvPicPr>
                  <p:cNvPr id="119" name="OLE substitute image" descr=""/>
                  <p:cNvPicPr/>
                  <p:nvPr/>
                </p:nvPicPr>
                <p:blipFill>
                  <a:blip r:embed="rId2"/>
                  <a:stretch/>
                </p:blipFill>
                <p:spPr>
                  <a:xfrm>
                    <a:off x="285120" y="6202440"/>
                    <a:ext cx="2358000" cy="456840"/>
                  </a:xfrm>
                  <a:prstGeom prst="rect">
                    <a:avLst/>
                  </a:prstGeom>
                  <a:ln w="0">
                    <a:noFill/>
                  </a:ln>
                </p:spPr>
              </p:pic>
            </p:oleObj>
          </a:graphicData>
        </a:graphic>
      </p:graphicFrame>
      <p:sp>
        <p:nvSpPr>
          <p:cNvPr id="120" name="New shape"/>
          <p:cNvSpPr/>
          <p:nvPr/>
        </p:nvSpPr>
        <p:spPr>
          <a:xfrm>
            <a:off x="380880" y="633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2400" spc="-1" strike="noStrike">
                <a:solidFill>
                  <a:srgbClr val="000000"/>
                </a:solidFill>
                <a:latin typeface="Calibri"/>
              </a:rPr>
              <a:t>Ist dir ein Gemüseanteil zu viel und/oder kennst du jemand der an einem halben Gemüseanteil interessiert wäre? </a:t>
            </a:r>
            <a:endParaRPr b="0" lang="de-DE" sz="2400" spc="-1" strike="noStrike">
              <a:latin typeface="Arial"/>
            </a:endParaRPr>
          </a:p>
        </p:txBody>
      </p:sp>
      <p:graphicFrame>
        <p:nvGraphicFramePr>
          <p:cNvPr id="121" name="ChartObject"/>
          <p:cNvGraphicFramePr/>
          <p:nvPr/>
        </p:nvGraphicFramePr>
        <p:xfrm>
          <a:off x="317520" y="1523880"/>
          <a:ext cx="7937280" cy="3809520"/>
        </p:xfrm>
        <a:graphic>
          <a:graphicData uri="http://schemas.openxmlformats.org/drawingml/2006/chart">
            <c:chart xmlns:c="http://schemas.openxmlformats.org/drawingml/2006/chart" xmlns:r="http://schemas.openxmlformats.org/officeDocument/2006/relationships" r:id="rId3"/>
          </a:graphicData>
        </a:graphic>
      </p:graphicFrame>
      <p:sp>
        <p:nvSpPr>
          <p:cNvPr id="122" name="New shape"/>
          <p:cNvSpPr/>
          <p:nvPr/>
        </p:nvSpPr>
        <p:spPr>
          <a:xfrm>
            <a:off x="380880" y="50799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1200" spc="-1" strike="noStrike">
                <a:solidFill>
                  <a:srgbClr val="000000"/>
                </a:solidFill>
                <a:latin typeface="Calibri"/>
              </a:rPr>
              <a:t>Mean : 2.140  | Confidence Interval @ 95% : [1.902 - 2.378]  |  Standard Deviation : 0.857  |  Standard Error : 0.121</a:t>
            </a:r>
            <a:endParaRPr b="0" lang="de-DE" sz="1200" spc="-1" strike="noStrike">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23" name="OLE substitute image"/>
          <p:cNvGraphicFramePr/>
          <p:nvPr/>
        </p:nvGraphicFramePr>
        <p:xfrm>
          <a:off x="285120" y="6202440"/>
          <a:ext cx="2358000" cy="456840"/>
        </p:xfrm>
        <a:graphic>
          <a:graphicData uri="http://schemas.openxmlformats.org/presentationml/2006/ole">
            <p:oleObj r:id="rId1" spid="">
              <p:embed/>
              <p:pic>
                <p:nvPicPr>
                  <p:cNvPr id="124" name="OLE substitute image" descr=""/>
                  <p:cNvPicPr/>
                  <p:nvPr/>
                </p:nvPicPr>
                <p:blipFill>
                  <a:blip r:embed="rId2"/>
                  <a:stretch/>
                </p:blipFill>
                <p:spPr>
                  <a:xfrm>
                    <a:off x="285120" y="6202440"/>
                    <a:ext cx="2358000" cy="456840"/>
                  </a:xfrm>
                  <a:prstGeom prst="rect">
                    <a:avLst/>
                  </a:prstGeom>
                  <a:ln w="0">
                    <a:noFill/>
                  </a:ln>
                </p:spPr>
              </p:pic>
            </p:oleObj>
          </a:graphicData>
        </a:graphic>
      </p:graphicFrame>
      <p:sp>
        <p:nvSpPr>
          <p:cNvPr id="125" name="New shape"/>
          <p:cNvSpPr/>
          <p:nvPr/>
        </p:nvSpPr>
        <p:spPr>
          <a:xfrm>
            <a:off x="380880" y="633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1600" spc="-1" strike="noStrike">
                <a:solidFill>
                  <a:srgbClr val="000000"/>
                </a:solidFill>
                <a:latin typeface="Calibri"/>
              </a:rPr>
              <a:t>&amp;#x1f963; Gemeinschaftliche Trockenwaren-Bestellung vom Hofgut Klein Schneen Seit der Schließung des Unverpacktladens in Göttingen haben wir (ein paar befreundete WGs) eine selbstorganisierte Lieferung vom Hofgut Klein Schneen ins Leben gerufen. Bestellt wird über eine einfache Online-Excel-Tabelle, in die jede*r gewünschte Mengen einträgt. Im Sortiment sind z. B. Haferflocken, Linsen, Kichererbsen, Lupinen, Mehl, Getreide (Dinkel, Emmer), Lupinenkaffee u. a.Etwa alle 4–5 Monate organisieren wir eine neue Lieferung – je nach Bedarf. &amp;#x1f449; Einen Eindruck bekommt ihr hier: marieschnehen.myshopify.comMögliche Vorteile:  kurze Erzeuger–Verbraucher-Kette  faire, regionale Bio-Qualität  größere Gebinde = oft günstiger  gemeinschaftliche Bestellung spart Verpackung &amp; Wege  Wir wollten einfach mal vortasten, ob das für euch interessant wäre. Dann könnten z. B. alle 4 Monate an einem Donnerstag die Bestellungen an der Abholstelle abgewogen und mitgenommen werden.</a:t>
            </a:r>
            <a:endParaRPr b="0" lang="de-DE" sz="1600" spc="-1" strike="noStrike">
              <a:latin typeface="Arial"/>
            </a:endParaRPr>
          </a:p>
        </p:txBody>
      </p:sp>
      <p:graphicFrame>
        <p:nvGraphicFramePr>
          <p:cNvPr id="126" name="ChartObject"/>
          <p:cNvGraphicFramePr/>
          <p:nvPr/>
        </p:nvGraphicFramePr>
        <p:xfrm>
          <a:off x="317520" y="1523880"/>
          <a:ext cx="7937280" cy="3809520"/>
        </p:xfrm>
        <a:graphic>
          <a:graphicData uri="http://schemas.openxmlformats.org/drawingml/2006/chart">
            <c:chart xmlns:c="http://schemas.openxmlformats.org/drawingml/2006/chart" xmlns:r="http://schemas.openxmlformats.org/officeDocument/2006/relationships" r:id="rId3"/>
          </a:graphicData>
        </a:graphic>
      </p:graphicFrame>
      <p:sp>
        <p:nvSpPr>
          <p:cNvPr id="127" name="New shape"/>
          <p:cNvSpPr/>
          <p:nvPr/>
        </p:nvSpPr>
        <p:spPr>
          <a:xfrm>
            <a:off x="380880" y="50799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1200" spc="-1" strike="noStrike">
                <a:solidFill>
                  <a:srgbClr val="000000"/>
                </a:solidFill>
                <a:latin typeface="Calibri"/>
              </a:rPr>
              <a:t>Mean : 1.553  | Confidence Interval @ 95% : [1.332 - 1.775]  |  Standard Deviation : 0.775  |  Standard Error : 0.113</a:t>
            </a:r>
            <a:endParaRPr b="0" lang="de-DE" sz="1200" spc="-1" strike="noStrike">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28" name="OLE substitute image"/>
          <p:cNvGraphicFramePr/>
          <p:nvPr/>
        </p:nvGraphicFramePr>
        <p:xfrm>
          <a:off x="285120" y="6202440"/>
          <a:ext cx="2358000" cy="456840"/>
        </p:xfrm>
        <a:graphic>
          <a:graphicData uri="http://schemas.openxmlformats.org/presentationml/2006/ole">
            <p:oleObj r:id="rId1" spid="">
              <p:embed/>
              <p:pic>
                <p:nvPicPr>
                  <p:cNvPr id="129" name="OLE substitute image" descr=""/>
                  <p:cNvPicPr/>
                  <p:nvPr/>
                </p:nvPicPr>
                <p:blipFill>
                  <a:blip r:embed="rId2"/>
                  <a:stretch/>
                </p:blipFill>
                <p:spPr>
                  <a:xfrm>
                    <a:off x="285120" y="6202440"/>
                    <a:ext cx="2358000" cy="456840"/>
                  </a:xfrm>
                  <a:prstGeom prst="rect">
                    <a:avLst/>
                  </a:prstGeom>
                  <a:ln w="0">
                    <a:noFill/>
                  </a:ln>
                </p:spPr>
              </p:pic>
            </p:oleObj>
          </a:graphicData>
        </a:graphic>
      </p:graphicFrame>
      <p:sp>
        <p:nvSpPr>
          <p:cNvPr id="130" name="New shape"/>
          <p:cNvSpPr/>
          <p:nvPr/>
        </p:nvSpPr>
        <p:spPr>
          <a:xfrm>
            <a:off x="380880" y="633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1400" spc="-1" strike="noStrike">
                <a:solidFill>
                  <a:srgbClr val="000000"/>
                </a:solidFill>
                <a:latin typeface="Calibri"/>
              </a:rPr>
              <a:t>In unserer „Solawi Schlemmereien“-Gruppe werden ja schon fleißig Rezepte geteilt – manchmal ganz lebendig, manchmal etwas ruhiger. Wir haben überlegt: Es gibt ja Konzepte wie Hello Fresh, die zwar nicht unbedingt nachahmenswert sind, aber offenbar den Nerv unseres oft schnelllebigen Alltags treffen. Warum nicht eine Solawi-Variante davon entwickeln – einfacher und direkter Die Idee:Zur wöchentlichen Gemüsebox könnten ein paar Rezeptideen oder Koch-Anregungen mitgeliefert werden –  abgestimmt auf das aktuelle Gemüse.Ob die Rezepte von uns intern kommen oder als gemeinsames Gruppenprojekt entstehen, kann sich dann noch zeigen.Ein paar einfache Beispiele: &amp;#x1f952; Gurke + Dill → frischer Gurkensalat &amp;#x1f952; Zucchini + Knoblauch → schnelle Pfanne &amp;#x1f345; Tomaten + Basilikum → klassisches Pesto oder Salat… und natürlich auch gerne darüber hinaus, für mehr Abwechslung und Inspiration.Was meint ihr: Wäre das für euch interessant – oder seid ihr sowieso schon kreative Köch*innen, die lieber frei experimentieren?</a:t>
            </a:r>
            <a:endParaRPr b="0" lang="de-DE" sz="1400" spc="-1" strike="noStrike">
              <a:latin typeface="Arial"/>
            </a:endParaRPr>
          </a:p>
        </p:txBody>
      </p:sp>
      <p:graphicFrame>
        <p:nvGraphicFramePr>
          <p:cNvPr id="131" name="ChartObject"/>
          <p:cNvGraphicFramePr/>
          <p:nvPr/>
        </p:nvGraphicFramePr>
        <p:xfrm>
          <a:off x="317520" y="1523880"/>
          <a:ext cx="7937280" cy="3809520"/>
        </p:xfrm>
        <a:graphic>
          <a:graphicData uri="http://schemas.openxmlformats.org/drawingml/2006/chart">
            <c:chart xmlns:c="http://schemas.openxmlformats.org/drawingml/2006/chart" xmlns:r="http://schemas.openxmlformats.org/officeDocument/2006/relationships" r:id="rId3"/>
          </a:graphicData>
        </a:graphic>
      </p:graphicFrame>
      <p:sp>
        <p:nvSpPr>
          <p:cNvPr id="132" name="New shape"/>
          <p:cNvSpPr/>
          <p:nvPr/>
        </p:nvSpPr>
        <p:spPr>
          <a:xfrm>
            <a:off x="380880" y="50799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1200" spc="-1" strike="noStrike">
                <a:solidFill>
                  <a:srgbClr val="000000"/>
                </a:solidFill>
                <a:latin typeface="Calibri"/>
              </a:rPr>
              <a:t>Mean : 2.717  | Confidence Interval @ 95% : [2.202 - 3.233]  |  Standard Deviation : 1.785  |  Standard Error : 0.263</a:t>
            </a:r>
            <a:endParaRPr b="0" lang="de-DE" sz="1200" spc="-1" strike="noStrike">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33" name="OLE substitute image"/>
          <p:cNvGraphicFramePr/>
          <p:nvPr/>
        </p:nvGraphicFramePr>
        <p:xfrm>
          <a:off x="285120" y="6202440"/>
          <a:ext cx="2358000" cy="456840"/>
        </p:xfrm>
        <a:graphic>
          <a:graphicData uri="http://schemas.openxmlformats.org/presentationml/2006/ole">
            <p:oleObj r:id="rId1" spid="">
              <p:embed/>
              <p:pic>
                <p:nvPicPr>
                  <p:cNvPr id="134" name="OLE substitute image" descr=""/>
                  <p:cNvPicPr/>
                  <p:nvPr/>
                </p:nvPicPr>
                <p:blipFill>
                  <a:blip r:embed="rId2"/>
                  <a:stretch/>
                </p:blipFill>
                <p:spPr>
                  <a:xfrm>
                    <a:off x="285120" y="6202440"/>
                    <a:ext cx="2358000" cy="456840"/>
                  </a:xfrm>
                  <a:prstGeom prst="rect">
                    <a:avLst/>
                  </a:prstGeom>
                  <a:ln w="0">
                    <a:noFill/>
                  </a:ln>
                </p:spPr>
              </p:pic>
            </p:oleObj>
          </a:graphicData>
        </a:graphic>
      </p:graphicFrame>
      <p:sp>
        <p:nvSpPr>
          <p:cNvPr id="135" name="New shape"/>
          <p:cNvSpPr/>
          <p:nvPr/>
        </p:nvSpPr>
        <p:spPr>
          <a:xfrm>
            <a:off x="380880" y="633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2400" spc="-1" strike="noStrike">
                <a:solidFill>
                  <a:srgbClr val="000000"/>
                </a:solidFill>
                <a:latin typeface="Calibri"/>
              </a:rPr>
              <a:t>Gibt es zu Rezepten oder regionalen Kooperationen weitere Ideen oder Anregungen?</a:t>
            </a:r>
            <a:endParaRPr b="0" lang="de-DE" sz="2400" spc="-1" strike="noStrike">
              <a:latin typeface="Arial"/>
            </a:endParaRPr>
          </a:p>
        </p:txBody>
      </p:sp>
      <p:graphicFrame>
        <p:nvGraphicFramePr>
          <p:cNvPr id="136" name="New Table"/>
          <p:cNvGraphicFramePr/>
          <p:nvPr/>
        </p:nvGraphicFramePr>
        <p:xfrm>
          <a:off x="635040" y="1270080"/>
          <a:ext cx="7619760" cy="1396800"/>
        </p:xfrm>
        <a:graphic>
          <a:graphicData uri="http://schemas.openxmlformats.org/drawingml/2006/table">
            <a:tbl>
              <a:tblPr/>
              <a:tblGrid>
                <a:gridCol w="1269720"/>
                <a:gridCol w="6350040"/>
              </a:tblGrid>
              <a:tr h="509400">
                <a:tc>
                  <a:txBody>
                    <a:bodyPr anchor="t">
                      <a:noAutofit/>
                    </a:bodyPr>
                    <a:p>
                      <a:pPr>
                        <a:lnSpc>
                          <a:spcPct val="100000"/>
                        </a:lnSpc>
                        <a:buNone/>
                      </a:pPr>
                      <a:r>
                        <a:rPr b="0" lang="en-US" sz="1400" spc="-1" strike="noStrike">
                          <a:solidFill>
                            <a:srgbClr val="ffffff"/>
                          </a:solidFill>
                          <a:latin typeface="Calibri"/>
                        </a:rPr>
                        <a:t>Response ID</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4f81bd"/>
                    </a:solidFill>
                  </a:tcPr>
                </a:tc>
                <a:tc>
                  <a:txBody>
                    <a:bodyPr anchor="t">
                      <a:noAutofit/>
                    </a:bodyPr>
                    <a:p>
                      <a:pPr>
                        <a:lnSpc>
                          <a:spcPct val="100000"/>
                        </a:lnSpc>
                        <a:buNone/>
                      </a:pPr>
                      <a:r>
                        <a:rPr b="0" lang="en-US" sz="1400" spc="-1" strike="noStrike">
                          <a:solidFill>
                            <a:srgbClr val="ffffff"/>
                          </a:solidFill>
                          <a:latin typeface="Calibri"/>
                        </a:rPr>
                        <a:t>Response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4f81bd"/>
                    </a:solidFill>
                  </a:tcPr>
                </a:tc>
              </a:tr>
              <a:tr h="509400">
                <a:tc>
                  <a:txBody>
                    <a:bodyPr anchor="t">
                      <a:noAutofit/>
                    </a:bodyPr>
                    <a:p>
                      <a:pPr>
                        <a:lnSpc>
                          <a:spcPct val="100000"/>
                        </a:lnSpc>
                        <a:buNone/>
                      </a:pPr>
                      <a:r>
                        <a:rPr b="0" lang="en-US" sz="1400" spc="-1" strike="noStrike">
                          <a:solidFill>
                            <a:srgbClr val="000000"/>
                          </a:solidFill>
                          <a:latin typeface="Calibri"/>
                        </a:rPr>
                        <a:t>195440033</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Nein, ich finde toll, dass ihr euch da Gedanken macht und auch diese neue Idee (Alternative zum Unverpackt-Laden) finde ich toll.</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509400">
                <a:tc>
                  <a:txBody>
                    <a:bodyPr anchor="t">
                      <a:noAutofit/>
                    </a:bodyPr>
                    <a:p>
                      <a:pPr>
                        <a:lnSpc>
                          <a:spcPct val="100000"/>
                        </a:lnSpc>
                        <a:buNone/>
                      </a:pPr>
                      <a:r>
                        <a:rPr b="0" lang="en-US" sz="1400" spc="-1" strike="noStrike">
                          <a:solidFill>
                            <a:srgbClr val="000000"/>
                          </a:solidFill>
                          <a:latin typeface="Calibri"/>
                        </a:rPr>
                        <a:t>195366547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Wir mögen den Hofladen in Angerstein - die haben zb sehr gute Eier! Vielleicht wäre das eine Kooperationsidee.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195343063</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Toll wären Tipps/Rezepte zum Haltbarmachen von Gemüsen.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1344600">
                <a:tc>
                  <a:txBody>
                    <a:bodyPr anchor="t">
                      <a:noAutofit/>
                    </a:bodyPr>
                    <a:p>
                      <a:pPr>
                        <a:lnSpc>
                          <a:spcPct val="100000"/>
                        </a:lnSpc>
                        <a:buNone/>
                      </a:pPr>
                      <a:r>
                        <a:rPr b="0" lang="en-US" sz="1400" spc="-1" strike="noStrike">
                          <a:solidFill>
                            <a:srgbClr val="000000"/>
                          </a:solidFill>
                          <a:latin typeface="Calibri"/>
                        </a:rPr>
                        <a:t>194771514</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Früher gab es im Obstanteil mal Apfelsaft im Kanister (auch den Apfel-Rote-Beete-Saft fand ich super). Wenn man den auch ohne Obstanteil mitbestellen könnte wäre cool (kann man natürlich auch einfach kaufen aber wenn man eh abholen fährt). Ich finde die Hello-Fresh Rezeptidee super, würde das aber galube ich nicht als Hauptfokus wollen.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509400">
                <a:tc>
                  <a:txBody>
                    <a:bodyPr anchor="t">
                      <a:noAutofit/>
                    </a:bodyPr>
                    <a:p>
                      <a:pPr>
                        <a:lnSpc>
                          <a:spcPct val="100000"/>
                        </a:lnSpc>
                        <a:buNone/>
                      </a:pPr>
                      <a:r>
                        <a:rPr b="0" lang="en-US" sz="1400" spc="-1" strike="noStrike">
                          <a:solidFill>
                            <a:srgbClr val="000000"/>
                          </a:solidFill>
                          <a:latin typeface="Calibri"/>
                        </a:rPr>
                        <a:t>193794955</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Wir benutzen captain cook für rezepte, da sind immer tolle und einfache rezepte drin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193378710</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Toll, mit was ihr die "einfache Gemüsekiste" bereichert</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193092225</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Gut gekennzeichnete Verschenkekiste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509400">
                <a:tc>
                  <a:txBody>
                    <a:bodyPr anchor="t">
                      <a:noAutofit/>
                    </a:bodyPr>
                    <a:p>
                      <a:pPr>
                        <a:lnSpc>
                          <a:spcPct val="100000"/>
                        </a:lnSpc>
                        <a:buNone/>
                      </a:pPr>
                      <a:r>
                        <a:rPr b="0" lang="en-US" sz="1400" spc="-1" strike="noStrike">
                          <a:solidFill>
                            <a:srgbClr val="000000"/>
                          </a:solidFill>
                          <a:latin typeface="Calibri"/>
                        </a:rPr>
                        <a:t>192951997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Bei seltenen/unbekanntem Gemüse (z.B. Stilmus, Fenchel, Schmorgurken, Mairübchen) wären Rezeptideen hilfreich</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509400">
                <a:tc>
                  <a:txBody>
                    <a:bodyPr anchor="t">
                      <a:noAutofit/>
                    </a:bodyPr>
                    <a:p>
                      <a:pPr>
                        <a:lnSpc>
                          <a:spcPct val="100000"/>
                        </a:lnSpc>
                        <a:buNone/>
                      </a:pPr>
                      <a:r>
                        <a:rPr b="0" lang="en-US" sz="1400" spc="-1" strike="noStrike">
                          <a:solidFill>
                            <a:srgbClr val="000000"/>
                          </a:solidFill>
                          <a:latin typeface="Calibri"/>
                        </a:rPr>
                        <a:t>192951961</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Rezeptideen für seltenere Gemüsearten wären gut, also z.B. Stielmus, Fenchel oder Schmorrgurken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192295067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Evtl. Kooperation mit Tofufrau ?</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37" name="OLE substitute image"/>
          <p:cNvGraphicFramePr/>
          <p:nvPr/>
        </p:nvGraphicFramePr>
        <p:xfrm>
          <a:off x="285120" y="6202440"/>
          <a:ext cx="2358000" cy="456840"/>
        </p:xfrm>
        <a:graphic>
          <a:graphicData uri="http://schemas.openxmlformats.org/presentationml/2006/ole">
            <p:oleObj r:id="rId1" spid="">
              <p:embed/>
              <p:pic>
                <p:nvPicPr>
                  <p:cNvPr id="138" name="OLE substitute image" descr=""/>
                  <p:cNvPicPr/>
                  <p:nvPr/>
                </p:nvPicPr>
                <p:blipFill>
                  <a:blip r:embed="rId2"/>
                  <a:stretch/>
                </p:blipFill>
                <p:spPr>
                  <a:xfrm>
                    <a:off x="285120" y="6202440"/>
                    <a:ext cx="2358000" cy="456840"/>
                  </a:xfrm>
                  <a:prstGeom prst="rect">
                    <a:avLst/>
                  </a:prstGeom>
                  <a:ln w="0">
                    <a:noFill/>
                  </a:ln>
                </p:spPr>
              </p:pic>
            </p:oleObj>
          </a:graphicData>
        </a:graphic>
      </p:graphicFrame>
      <p:graphicFrame>
        <p:nvGraphicFramePr>
          <p:cNvPr id="139" name="New Table"/>
          <p:cNvGraphicFramePr/>
          <p:nvPr/>
        </p:nvGraphicFramePr>
        <p:xfrm>
          <a:off x="635040" y="1270080"/>
          <a:ext cx="7619760" cy="888480"/>
        </p:xfrm>
        <a:graphic>
          <a:graphicData uri="http://schemas.openxmlformats.org/drawingml/2006/table">
            <a:tbl>
              <a:tblPr/>
              <a:tblGrid>
                <a:gridCol w="1269720"/>
                <a:gridCol w="6350040"/>
              </a:tblGrid>
              <a:tr h="509400">
                <a:tc>
                  <a:txBody>
                    <a:bodyPr anchor="t">
                      <a:noAutofit/>
                    </a:bodyPr>
                    <a:p>
                      <a:pPr>
                        <a:lnSpc>
                          <a:spcPct val="100000"/>
                        </a:lnSpc>
                        <a:buNone/>
                      </a:pPr>
                      <a:r>
                        <a:rPr b="0" lang="en-US" sz="1400" spc="-1" strike="noStrike">
                          <a:solidFill>
                            <a:srgbClr val="ffffff"/>
                          </a:solidFill>
                          <a:latin typeface="Calibri"/>
                        </a:rPr>
                        <a:t>Response ID</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4f81bd"/>
                    </a:solidFill>
                  </a:tcPr>
                </a:tc>
                <a:tc>
                  <a:txBody>
                    <a:bodyPr anchor="t">
                      <a:noAutofit/>
                    </a:bodyPr>
                    <a:p>
                      <a:pPr>
                        <a:lnSpc>
                          <a:spcPct val="100000"/>
                        </a:lnSpc>
                        <a:buNone/>
                      </a:pPr>
                      <a:r>
                        <a:rPr b="0" lang="en-US" sz="1400" spc="-1" strike="noStrike">
                          <a:solidFill>
                            <a:srgbClr val="ffffff"/>
                          </a:solidFill>
                          <a:latin typeface="Calibri"/>
                        </a:rPr>
                        <a:t>Response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4f81bd"/>
                    </a:solidFill>
                  </a:tcPr>
                </a:tc>
              </a:tr>
              <a:tr h="300600">
                <a:tc>
                  <a:txBody>
                    <a:bodyPr anchor="t">
                      <a:noAutofit/>
                    </a:bodyPr>
                    <a:p>
                      <a:pPr>
                        <a:lnSpc>
                          <a:spcPct val="100000"/>
                        </a:lnSpc>
                        <a:buNone/>
                      </a:pPr>
                      <a:r>
                        <a:rPr b="0" lang="en-US" sz="1400" spc="-1" strike="noStrike">
                          <a:solidFill>
                            <a:srgbClr val="000000"/>
                          </a:solidFill>
                          <a:latin typeface="Calibri"/>
                        </a:rPr>
                        <a:t>192241240</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nein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1135800">
                <a:tc>
                  <a:txBody>
                    <a:bodyPr anchor="t">
                      <a:noAutofit/>
                    </a:bodyPr>
                    <a:p>
                      <a:pPr>
                        <a:lnSpc>
                          <a:spcPct val="100000"/>
                        </a:lnSpc>
                        <a:buNone/>
                      </a:pPr>
                      <a:r>
                        <a:rPr b="0" lang="en-US" sz="1400" spc="-1" strike="noStrike">
                          <a:solidFill>
                            <a:srgbClr val="000000"/>
                          </a:solidFill>
                          <a:latin typeface="Calibri"/>
                        </a:rPr>
                        <a:t>192232435</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Wir haben keinen Bedarf für den Hof in Klein Schneen, da wir unsere trockenen Lebensmittel unverpackt über die Kornkiste (kornkiste.de) aus Einbeck beziehen.Bei den Rezwoten waren die komplexeren Rezepte cool, wir machens immer eher simpler, und mögen die Abwechslung durch den Input der anderen in der Gruppe.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192165414</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Gerade nicht, schön das ihr das kontinuierlich ausbaut</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1762200">
                <a:tc>
                  <a:txBody>
                    <a:bodyPr anchor="t">
                      <a:noAutofit/>
                    </a:bodyPr>
                    <a:p>
                      <a:pPr>
                        <a:lnSpc>
                          <a:spcPct val="100000"/>
                        </a:lnSpc>
                        <a:buNone/>
                      </a:pPr>
                      <a:r>
                        <a:rPr b="0" lang="en-US" sz="1400" spc="-1" strike="noStrike">
                          <a:solidFill>
                            <a:srgbClr val="000000"/>
                          </a:solidFill>
                          <a:latin typeface="Calibri"/>
                        </a:rPr>
                        <a:t>192076471</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Bitte keine HelloFresh-Solawi oder andere Extras. Ich will mit meiner Mitgliedschaft ermöglichen, dass ihr Gemüse bodenfreundlich und lokal anbaut, und nichts sonst. Vielleicht muss ich dafür aber eine andere Solawi suchen...Trockenwaren vom Hofgut Klein Schneen im Großgebinde möchte ich sowieso schon länger gern kaufen, Abholung an der Abholstelle wäre praktisch. So wie mit dem Brot. Aber allgemein bin ich gegen weitere Kooperationen weil ich lieber direkt vom Anbieter kaufe.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192015573</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Nein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509400">
                <a:tc>
                  <a:txBody>
                    <a:bodyPr anchor="t">
                      <a:noAutofit/>
                    </a:bodyPr>
                    <a:p>
                      <a:pPr>
                        <a:lnSpc>
                          <a:spcPct val="100000"/>
                        </a:lnSpc>
                        <a:buNone/>
                      </a:pPr>
                      <a:r>
                        <a:rPr b="0" lang="en-US" sz="1400" spc="-1" strike="noStrike">
                          <a:solidFill>
                            <a:srgbClr val="000000"/>
                          </a:solidFill>
                          <a:latin typeface="Calibri"/>
                        </a:rPr>
                        <a:t>191947122</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https://www.lebendiges-land.de/rezepte.htmlDas gibt es schon einiges, das man kopieren könnte/abgucken kann.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40" name="OLE substitute image"/>
          <p:cNvGraphicFramePr/>
          <p:nvPr/>
        </p:nvGraphicFramePr>
        <p:xfrm>
          <a:off x="285120" y="6202440"/>
          <a:ext cx="2358000" cy="456840"/>
        </p:xfrm>
        <a:graphic>
          <a:graphicData uri="http://schemas.openxmlformats.org/presentationml/2006/ole">
            <p:oleObj r:id="rId1" spid="">
              <p:embed/>
              <p:pic>
                <p:nvPicPr>
                  <p:cNvPr id="141" name="OLE substitute image" descr=""/>
                  <p:cNvPicPr/>
                  <p:nvPr/>
                </p:nvPicPr>
                <p:blipFill>
                  <a:blip r:embed="rId2"/>
                  <a:stretch/>
                </p:blipFill>
                <p:spPr>
                  <a:xfrm>
                    <a:off x="285120" y="6202440"/>
                    <a:ext cx="2358000" cy="456840"/>
                  </a:xfrm>
                  <a:prstGeom prst="rect">
                    <a:avLst/>
                  </a:prstGeom>
                  <a:ln w="0">
                    <a:noFill/>
                  </a:ln>
                </p:spPr>
              </p:pic>
            </p:oleObj>
          </a:graphicData>
        </a:graphic>
      </p:graphicFrame>
      <p:sp>
        <p:nvSpPr>
          <p:cNvPr id="142" name="New shape"/>
          <p:cNvSpPr/>
          <p:nvPr/>
        </p:nvSpPr>
        <p:spPr>
          <a:xfrm>
            <a:off x="380880" y="633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2400" spc="-1" strike="noStrike">
                <a:solidFill>
                  <a:srgbClr val="000000"/>
                </a:solidFill>
                <a:latin typeface="Calibri"/>
              </a:rPr>
              <a:t>Welche Frage fehlt euch in der Umfrage? Wie könnte man die Umfrag an sich verbessern? </a:t>
            </a:r>
            <a:endParaRPr b="0" lang="de-DE" sz="2400" spc="-1" strike="noStrike">
              <a:latin typeface="Arial"/>
            </a:endParaRPr>
          </a:p>
        </p:txBody>
      </p:sp>
      <p:graphicFrame>
        <p:nvGraphicFramePr>
          <p:cNvPr id="143" name="New Table"/>
          <p:cNvGraphicFramePr/>
          <p:nvPr/>
        </p:nvGraphicFramePr>
        <p:xfrm>
          <a:off x="635040" y="1270080"/>
          <a:ext cx="7619760" cy="1396800"/>
        </p:xfrm>
        <a:graphic>
          <a:graphicData uri="http://schemas.openxmlformats.org/drawingml/2006/table">
            <a:tbl>
              <a:tblPr/>
              <a:tblGrid>
                <a:gridCol w="1269720"/>
                <a:gridCol w="6350040"/>
              </a:tblGrid>
              <a:tr h="509400">
                <a:tc>
                  <a:txBody>
                    <a:bodyPr anchor="t">
                      <a:noAutofit/>
                    </a:bodyPr>
                    <a:p>
                      <a:pPr>
                        <a:lnSpc>
                          <a:spcPct val="100000"/>
                        </a:lnSpc>
                        <a:buNone/>
                      </a:pPr>
                      <a:r>
                        <a:rPr b="0" lang="en-US" sz="1400" spc="-1" strike="noStrike">
                          <a:solidFill>
                            <a:srgbClr val="ffffff"/>
                          </a:solidFill>
                          <a:latin typeface="Calibri"/>
                        </a:rPr>
                        <a:t>Response ID</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4f81bd"/>
                    </a:solidFill>
                  </a:tcPr>
                </a:tc>
                <a:tc>
                  <a:txBody>
                    <a:bodyPr anchor="t">
                      <a:noAutofit/>
                    </a:bodyPr>
                    <a:p>
                      <a:pPr>
                        <a:lnSpc>
                          <a:spcPct val="100000"/>
                        </a:lnSpc>
                        <a:buNone/>
                      </a:pPr>
                      <a:r>
                        <a:rPr b="0" lang="en-US" sz="1400" spc="-1" strike="noStrike">
                          <a:solidFill>
                            <a:srgbClr val="ffffff"/>
                          </a:solidFill>
                          <a:latin typeface="Calibri"/>
                        </a:rPr>
                        <a:t>Response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4f81bd"/>
                    </a:solidFill>
                  </a:tcPr>
                </a:tc>
              </a:tr>
              <a:tr h="509400">
                <a:tc>
                  <a:txBody>
                    <a:bodyPr anchor="t">
                      <a:noAutofit/>
                    </a:bodyPr>
                    <a:p>
                      <a:pPr>
                        <a:lnSpc>
                          <a:spcPct val="100000"/>
                        </a:lnSpc>
                        <a:buNone/>
                      </a:pPr>
                      <a:r>
                        <a:rPr b="0" lang="en-US" sz="1400" spc="-1" strike="noStrike">
                          <a:solidFill>
                            <a:srgbClr val="000000"/>
                          </a:solidFill>
                          <a:latin typeface="Calibri"/>
                        </a:rPr>
                        <a:t>195440033</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Übelst krass und klasse, wie ihr versucht, alle Wünsche zu berücksichtigen.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194771514</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finde sie super</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509400">
                <a:tc>
                  <a:txBody>
                    <a:bodyPr anchor="t">
                      <a:noAutofit/>
                    </a:bodyPr>
                    <a:p>
                      <a:pPr>
                        <a:lnSpc>
                          <a:spcPct val="100000"/>
                        </a:lnSpc>
                        <a:buNone/>
                      </a:pPr>
                      <a:r>
                        <a:rPr b="0" lang="en-US" sz="1400" spc="-1" strike="noStrike">
                          <a:solidFill>
                            <a:srgbClr val="000000"/>
                          </a:solidFill>
                          <a:latin typeface="Calibri"/>
                        </a:rPr>
                        <a:t>193092225</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Vielleicht Geschmack und Qualität der einzelnen Sorten als Rückmeldung für euch.</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193079756</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Ihr habt nur Gemüse, aber kein Obst abgefragt...</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192241240</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ist ok</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1135800">
                <a:tc>
                  <a:txBody>
                    <a:bodyPr anchor="t">
                      <a:noAutofit/>
                    </a:bodyPr>
                    <a:p>
                      <a:pPr>
                        <a:lnSpc>
                          <a:spcPct val="100000"/>
                        </a:lnSpc>
                        <a:buNone/>
                      </a:pPr>
                      <a:r>
                        <a:rPr b="0" lang="en-US" sz="1400" spc="-1" strike="noStrike">
                          <a:solidFill>
                            <a:srgbClr val="000000"/>
                          </a:solidFill>
                          <a:latin typeface="Calibri"/>
                        </a:rPr>
                        <a:t>192165414</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Vielleicht noch auf Probleme an den Abholstationen eingehen bzw. nach den Erfahrungen fragen? Es scheint ja besonders für euch immer mal wieder nervig zu sein und damit könnte nochmal an ein solidarisches Verhalten appeliert bzw. ein Problembewusstsein geschaffen werden?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192015573</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Ist gut so</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927000">
                <a:tc>
                  <a:txBody>
                    <a:bodyPr anchor="t">
                      <a:noAutofit/>
                    </a:bodyPr>
                    <a:p>
                      <a:pPr>
                        <a:lnSpc>
                          <a:spcPct val="100000"/>
                        </a:lnSpc>
                        <a:buNone/>
                      </a:pPr>
                      <a:r>
                        <a:rPr b="0" lang="en-US" sz="1400" spc="-1" strike="noStrike">
                          <a:solidFill>
                            <a:srgbClr val="000000"/>
                          </a:solidFill>
                          <a:latin typeface="Calibri"/>
                        </a:rPr>
                        <a:t>192013747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Bei der Frage nach der Verteilung über die Saison legte die Option "seltener" nahe, dass man weniger von dem Gemüse will, aber es ging ja darum, wie "verteilt" die Lieferung erfolgt. Also ggf. umformulieren.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509400">
                <a:tc>
                  <a:txBody>
                    <a:bodyPr anchor="t">
                      <a:noAutofit/>
                    </a:bodyPr>
                    <a:p>
                      <a:pPr>
                        <a:lnSpc>
                          <a:spcPct val="100000"/>
                        </a:lnSpc>
                        <a:buNone/>
                      </a:pPr>
                      <a:r>
                        <a:rPr b="0" lang="en-US" sz="1400" spc="-1" strike="noStrike">
                          <a:solidFill>
                            <a:srgbClr val="000000"/>
                          </a:solidFill>
                          <a:latin typeface="Calibri"/>
                        </a:rPr>
                        <a:t>191976683</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Die Fragen zu welches Gemüse man mehr mag/mehr haben will habeb sich wiederholend angefühlt. Das war zu viel</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509400">
                <a:tc>
                  <a:txBody>
                    <a:bodyPr anchor="t">
                      <a:noAutofit/>
                    </a:bodyPr>
                    <a:p>
                      <a:pPr>
                        <a:lnSpc>
                          <a:spcPct val="100000"/>
                        </a:lnSpc>
                        <a:buNone/>
                      </a:pPr>
                      <a:r>
                        <a:rPr b="0" lang="en-US" sz="1400" spc="-1" strike="noStrike">
                          <a:solidFill>
                            <a:srgbClr val="000000"/>
                          </a:solidFill>
                          <a:latin typeface="Calibri"/>
                        </a:rPr>
                        <a:t>191962192</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Welches Gemüse soll gar nicht mehr angebaut werden? Folgende andere Gemüse wären möglich, welches interessieren dich?</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44" name="OLE substitute image"/>
          <p:cNvGraphicFramePr/>
          <p:nvPr/>
        </p:nvGraphicFramePr>
        <p:xfrm>
          <a:off x="285120" y="6202440"/>
          <a:ext cx="2358000" cy="456840"/>
        </p:xfrm>
        <a:graphic>
          <a:graphicData uri="http://schemas.openxmlformats.org/presentationml/2006/ole">
            <p:oleObj r:id="rId1" spid="">
              <p:embed/>
              <p:pic>
                <p:nvPicPr>
                  <p:cNvPr id="145" name="OLE substitute image" descr=""/>
                  <p:cNvPicPr/>
                  <p:nvPr/>
                </p:nvPicPr>
                <p:blipFill>
                  <a:blip r:embed="rId2"/>
                  <a:stretch/>
                </p:blipFill>
                <p:spPr>
                  <a:xfrm>
                    <a:off x="285120" y="6202440"/>
                    <a:ext cx="2358000" cy="456840"/>
                  </a:xfrm>
                  <a:prstGeom prst="rect">
                    <a:avLst/>
                  </a:prstGeom>
                  <a:ln w="0">
                    <a:noFill/>
                  </a:ln>
                </p:spPr>
              </p:pic>
            </p:oleObj>
          </a:graphicData>
        </a:graphic>
      </p:graphicFrame>
      <p:sp>
        <p:nvSpPr>
          <p:cNvPr id="146" name="New shape"/>
          <p:cNvSpPr/>
          <p:nvPr/>
        </p:nvSpPr>
        <p:spPr>
          <a:xfrm>
            <a:off x="380880" y="633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2400" spc="-1" strike="noStrike">
                <a:solidFill>
                  <a:srgbClr val="000000"/>
                </a:solidFill>
                <a:latin typeface="Calibri"/>
              </a:rPr>
              <a:t>Und jetzt noch ein freies Freitextfeld für etwas was bisher noch keine Kategorie hatte und euch aufm Herzen liegt! Was auch immer:)</a:t>
            </a:r>
            <a:endParaRPr b="0" lang="de-DE" sz="2400" spc="-1" strike="noStrike">
              <a:latin typeface="Arial"/>
            </a:endParaRPr>
          </a:p>
        </p:txBody>
      </p:sp>
      <p:graphicFrame>
        <p:nvGraphicFramePr>
          <p:cNvPr id="147" name="New Table"/>
          <p:cNvGraphicFramePr/>
          <p:nvPr/>
        </p:nvGraphicFramePr>
        <p:xfrm>
          <a:off x="635040" y="1270080"/>
          <a:ext cx="7619760" cy="1396800"/>
        </p:xfrm>
        <a:graphic>
          <a:graphicData uri="http://schemas.openxmlformats.org/drawingml/2006/table">
            <a:tbl>
              <a:tblPr/>
              <a:tblGrid>
                <a:gridCol w="1269720"/>
                <a:gridCol w="6350040"/>
              </a:tblGrid>
              <a:tr h="509400">
                <a:tc>
                  <a:txBody>
                    <a:bodyPr anchor="t">
                      <a:noAutofit/>
                    </a:bodyPr>
                    <a:p>
                      <a:pPr>
                        <a:lnSpc>
                          <a:spcPct val="100000"/>
                        </a:lnSpc>
                        <a:buNone/>
                      </a:pPr>
                      <a:r>
                        <a:rPr b="0" lang="en-US" sz="1400" spc="-1" strike="noStrike">
                          <a:solidFill>
                            <a:srgbClr val="ffffff"/>
                          </a:solidFill>
                          <a:latin typeface="Calibri"/>
                        </a:rPr>
                        <a:t>Response ID</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4f81bd"/>
                    </a:solidFill>
                  </a:tcPr>
                </a:tc>
                <a:tc>
                  <a:txBody>
                    <a:bodyPr anchor="t">
                      <a:noAutofit/>
                    </a:bodyPr>
                    <a:p>
                      <a:pPr>
                        <a:lnSpc>
                          <a:spcPct val="100000"/>
                        </a:lnSpc>
                        <a:buNone/>
                      </a:pPr>
                      <a:r>
                        <a:rPr b="0" lang="en-US" sz="1400" spc="-1" strike="noStrike">
                          <a:solidFill>
                            <a:srgbClr val="ffffff"/>
                          </a:solidFill>
                          <a:latin typeface="Calibri"/>
                        </a:rPr>
                        <a:t>Response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4f81bd"/>
                    </a:solidFill>
                  </a:tcPr>
                </a:tc>
              </a:tr>
              <a:tr h="3641400">
                <a:tc>
                  <a:txBody>
                    <a:bodyPr anchor="t">
                      <a:noAutofit/>
                    </a:bodyPr>
                    <a:p>
                      <a:pPr>
                        <a:lnSpc>
                          <a:spcPct val="100000"/>
                        </a:lnSpc>
                        <a:buNone/>
                      </a:pPr>
                      <a:r>
                        <a:rPr b="0" lang="en-US" sz="1400" spc="-1" strike="noStrike">
                          <a:solidFill>
                            <a:srgbClr val="000000"/>
                          </a:solidFill>
                          <a:latin typeface="Calibri"/>
                        </a:rPr>
                        <a:t>195440033</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Wir hatten bei den Säften angeboten, die Beuteln mit Hahn und die Kartons zurückzubringen. Wir haben die weiterhin aufbewahrt, in der Hoffnung, dass es vllt. geklärt wird :)    Der Saft ist richtig toll, alle unsere Gäste fragen, wo man ihn kaufen kann!            Wir fanden den Einführungstag im Vergleich mit letztem Jahr nicht so schön, hatten auch interessierte Freunde mitgenommen und fanden es schade: Dass die ewige Vorstellungsrunde ausblieb, fanden wir völlig okay, aber das Konzept der Solawi, die Flächen usw. wurden letztes Jahr etwas einladender vorgestellt, auch weil eine "Wir-Einstellung" deutlich erkennbar war.      Majana mit ihrer mitreißender Herzlichkeit hat aber den Abend gerettet :D   Wir sind mit der Entscheidung, dabei zu bleiben, sehr glücklich:  Wir vermissen schon die riesige Vielfalt der Kulturen des ersten Jahres (uns hatten die Riesenmengen nicht gestört), auch wenn es bei den reduzierten Mengen verständlich ist. Wir finden es jedenfalls toll, wie ihr versucht, offen für all unsere Wünsche zu sein und uns in das Geschehen miteinzubeziehen. Vielen Dank für eure Arbeit :D</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1344600">
                <a:tc>
                  <a:txBody>
                    <a:bodyPr anchor="t">
                      <a:noAutofit/>
                    </a:bodyPr>
                    <a:p>
                      <a:pPr>
                        <a:lnSpc>
                          <a:spcPct val="100000"/>
                        </a:lnSpc>
                        <a:buNone/>
                      </a:pPr>
                      <a:r>
                        <a:rPr b="0" lang="en-US" sz="1400" spc="-1" strike="noStrike">
                          <a:solidFill>
                            <a:srgbClr val="000000"/>
                          </a:solidFill>
                          <a:latin typeface="Calibri"/>
                        </a:rPr>
                        <a:t>195334458</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Die Tauschkiste hatte sich leider nicht ganz durchgesetzt. Ich fand die Idee super, aber ich glaube sie müsste klarer durchgesetzt werden (Schild an extra Kiste?), sodass man, wenn man was gar nicht verwenden kann, nicht mag oder gar allergisch ist, dies einfach abgeben kann und sich die nächste Person darüber freuen kann.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718200">
                <a:tc>
                  <a:txBody>
                    <a:bodyPr anchor="t">
                      <a:noAutofit/>
                    </a:bodyPr>
                    <a:p>
                      <a:pPr>
                        <a:lnSpc>
                          <a:spcPct val="100000"/>
                        </a:lnSpc>
                        <a:buNone/>
                      </a:pPr>
                      <a:r>
                        <a:rPr b="0" lang="en-US" sz="1400" spc="-1" strike="noStrike">
                          <a:solidFill>
                            <a:srgbClr val="000000"/>
                          </a:solidFill>
                          <a:latin typeface="Calibri"/>
                        </a:rPr>
                        <a:t>194771514</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ich bin wirklich richtig happy mit allem, auch die neue Idee mit den Arbeitseinsätzen motiviert natürlich nochmal wirklich auch zum Ackertag zu gehen. Vielen vielen Dank für alles!</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1135800">
                <a:tc>
                  <a:txBody>
                    <a:bodyPr anchor="t">
                      <a:noAutofit/>
                    </a:bodyPr>
                    <a:p>
                      <a:pPr>
                        <a:lnSpc>
                          <a:spcPct val="100000"/>
                        </a:lnSpc>
                        <a:buNone/>
                      </a:pPr>
                      <a:r>
                        <a:rPr b="0" lang="en-US" sz="1400" spc="-1" strike="noStrike">
                          <a:solidFill>
                            <a:srgbClr val="000000"/>
                          </a:solidFill>
                          <a:latin typeface="Calibri"/>
                        </a:rPr>
                        <a:t>194487416</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Kartoffeln passen nicht so richtig ins Konzept. Ich sehe das Solawi-Gemüse als Lieferant für die Gemüsebeilage und nicht für die Sättigungsbeilage. Um als Sättigungsbeilage für eine Woche zu reichen müssten es viel mehr Kartoffeln sein. Dann lieber gar keine als ab und zu sporadisch.</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718200">
                <a:tc>
                  <a:txBody>
                    <a:bodyPr anchor="t">
                      <a:noAutofit/>
                    </a:bodyPr>
                    <a:p>
                      <a:pPr>
                        <a:lnSpc>
                          <a:spcPct val="100000"/>
                        </a:lnSpc>
                        <a:buNone/>
                      </a:pPr>
                      <a:r>
                        <a:rPr b="0" lang="en-US" sz="1400" spc="-1" strike="noStrike">
                          <a:solidFill>
                            <a:srgbClr val="000000"/>
                          </a:solidFill>
                          <a:latin typeface="Calibri"/>
                        </a:rPr>
                        <a:t>193794955</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Ich finde es super, dass es euch in Göttingen gibt, macht weiter so. Der Gemüseanteil ist teilweise etwas zu viel für zwei personen. Aber das Teile ich dann mit meinem Bruder</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718200">
                <a:tc>
                  <a:txBody>
                    <a:bodyPr anchor="t">
                      <a:noAutofit/>
                    </a:bodyPr>
                    <a:p>
                      <a:pPr>
                        <a:lnSpc>
                          <a:spcPct val="100000"/>
                        </a:lnSpc>
                        <a:buNone/>
                      </a:pPr>
                      <a:r>
                        <a:rPr b="0" lang="en-US" sz="1400" spc="-1" strike="noStrike">
                          <a:solidFill>
                            <a:srgbClr val="000000"/>
                          </a:solidFill>
                          <a:latin typeface="Calibri"/>
                        </a:rPr>
                        <a:t>193227167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Bin noch nicht lange dabei... Habt ihr mal kommuniziert, in welcher Hinsicht ihr und wir solidarisch sind? Die Unterschiede zu einer Art Überraschungs-Abokiste interessieren mich</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193092225</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Danke für eure gute Arbeit</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509400">
                <a:tc>
                  <a:txBody>
                    <a:bodyPr anchor="t">
                      <a:noAutofit/>
                    </a:bodyPr>
                    <a:p>
                      <a:pPr>
                        <a:lnSpc>
                          <a:spcPct val="100000"/>
                        </a:lnSpc>
                        <a:buNone/>
                      </a:pPr>
                      <a:r>
                        <a:rPr b="0" lang="en-US" sz="1400" spc="-1" strike="noStrike">
                          <a:solidFill>
                            <a:srgbClr val="000000"/>
                          </a:solidFill>
                          <a:latin typeface="Calibri"/>
                        </a:rPr>
                        <a:t>193081243</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Ich hatte in diesem Jahr nur den Obstanteil, deshalb konnte ich die Fragen zum Gemüseanteil nicht beantworten. :)</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718200">
                <a:tc>
                  <a:txBody>
                    <a:bodyPr anchor="t">
                      <a:noAutofit/>
                    </a:bodyPr>
                    <a:p>
                      <a:pPr>
                        <a:lnSpc>
                          <a:spcPct val="100000"/>
                        </a:lnSpc>
                        <a:buNone/>
                      </a:pPr>
                      <a:r>
                        <a:rPr b="0" lang="en-US" sz="1400" spc="-1" strike="noStrike">
                          <a:solidFill>
                            <a:srgbClr val="000000"/>
                          </a:solidFill>
                          <a:latin typeface="Calibri"/>
                        </a:rPr>
                        <a:t>193079756</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Beim Obst gab es ganz überwiegend Äpfel und Birnen. Das finde ich zwar durchaus schön, aber ein bisschen mehr Abwechslung hatte ich schon erwartet.</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193076531</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Danke!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48" name="OLE substitute image"/>
          <p:cNvGraphicFramePr/>
          <p:nvPr/>
        </p:nvGraphicFramePr>
        <p:xfrm>
          <a:off x="285120" y="6202440"/>
          <a:ext cx="2358000" cy="456840"/>
        </p:xfrm>
        <a:graphic>
          <a:graphicData uri="http://schemas.openxmlformats.org/presentationml/2006/ole">
            <p:oleObj r:id="rId1" spid="">
              <p:embed/>
              <p:pic>
                <p:nvPicPr>
                  <p:cNvPr id="149" name="OLE substitute image" descr=""/>
                  <p:cNvPicPr/>
                  <p:nvPr/>
                </p:nvPicPr>
                <p:blipFill>
                  <a:blip r:embed="rId2"/>
                  <a:stretch/>
                </p:blipFill>
                <p:spPr>
                  <a:xfrm>
                    <a:off x="285120" y="6202440"/>
                    <a:ext cx="2358000" cy="456840"/>
                  </a:xfrm>
                  <a:prstGeom prst="rect">
                    <a:avLst/>
                  </a:prstGeom>
                  <a:ln w="0">
                    <a:noFill/>
                  </a:ln>
                </p:spPr>
              </p:pic>
            </p:oleObj>
          </a:graphicData>
        </a:graphic>
      </p:graphicFrame>
      <p:graphicFrame>
        <p:nvGraphicFramePr>
          <p:cNvPr id="150" name="New Table"/>
          <p:cNvGraphicFramePr/>
          <p:nvPr/>
        </p:nvGraphicFramePr>
        <p:xfrm>
          <a:off x="635040" y="1270080"/>
          <a:ext cx="7619760" cy="1396800"/>
        </p:xfrm>
        <a:graphic>
          <a:graphicData uri="http://schemas.openxmlformats.org/drawingml/2006/table">
            <a:tbl>
              <a:tblPr/>
              <a:tblGrid>
                <a:gridCol w="1269720"/>
                <a:gridCol w="6350040"/>
              </a:tblGrid>
              <a:tr h="509400">
                <a:tc>
                  <a:txBody>
                    <a:bodyPr anchor="t">
                      <a:noAutofit/>
                    </a:bodyPr>
                    <a:p>
                      <a:pPr>
                        <a:lnSpc>
                          <a:spcPct val="100000"/>
                        </a:lnSpc>
                        <a:buNone/>
                      </a:pPr>
                      <a:r>
                        <a:rPr b="0" lang="en-US" sz="1400" spc="-1" strike="noStrike">
                          <a:solidFill>
                            <a:srgbClr val="ffffff"/>
                          </a:solidFill>
                          <a:latin typeface="Calibri"/>
                        </a:rPr>
                        <a:t>Response ID</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4f81bd"/>
                    </a:solidFill>
                  </a:tcPr>
                </a:tc>
                <a:tc>
                  <a:txBody>
                    <a:bodyPr anchor="t">
                      <a:noAutofit/>
                    </a:bodyPr>
                    <a:p>
                      <a:pPr>
                        <a:lnSpc>
                          <a:spcPct val="100000"/>
                        </a:lnSpc>
                        <a:buNone/>
                      </a:pPr>
                      <a:r>
                        <a:rPr b="0" lang="en-US" sz="1400" spc="-1" strike="noStrike">
                          <a:solidFill>
                            <a:srgbClr val="ffffff"/>
                          </a:solidFill>
                          <a:latin typeface="Calibri"/>
                        </a:rPr>
                        <a:t>Response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4f81bd"/>
                    </a:solidFill>
                  </a:tcPr>
                </a:tc>
              </a:tr>
              <a:tr h="1762200">
                <a:tc>
                  <a:txBody>
                    <a:bodyPr anchor="t">
                      <a:noAutofit/>
                    </a:bodyPr>
                    <a:p>
                      <a:pPr>
                        <a:lnSpc>
                          <a:spcPct val="100000"/>
                        </a:lnSpc>
                        <a:buNone/>
                      </a:pPr>
                      <a:r>
                        <a:rPr b="0" lang="en-US" sz="1400" spc="-1" strike="noStrike">
                          <a:solidFill>
                            <a:srgbClr val="000000"/>
                          </a:solidFill>
                          <a:latin typeface="Calibri"/>
                        </a:rPr>
                        <a:t>192951997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Da die Abholzeiten eine Anfangs- und v.a. Enduhrzeit haben, dachte ich erst, dass wenn man seinen Anteil nicht abholt, die übriggebliebene Reste danach von den MitarbeiterInnen der Solawi wieder eingesammelt werden (für Weiterverkauf auf dem Markt o.ä.). Dass dem nicht so ist, könnte für neue Mitglieder besser kommuniziert werden, damit nichts verschwendet wird. So können wir drauf achten, dass Freunde unseren Anteil abholen, wenn wir mal keine Zeit haben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1553400">
                <a:tc>
                  <a:txBody>
                    <a:bodyPr anchor="t">
                      <a:noAutofit/>
                    </a:bodyPr>
                    <a:p>
                      <a:pPr>
                        <a:lnSpc>
                          <a:spcPct val="100000"/>
                        </a:lnSpc>
                        <a:buNone/>
                      </a:pPr>
                      <a:r>
                        <a:rPr b="0" lang="en-US" sz="1400" spc="-1" strike="noStrike">
                          <a:solidFill>
                            <a:srgbClr val="000000"/>
                          </a:solidFill>
                          <a:latin typeface="Calibri"/>
                        </a:rPr>
                        <a:t>192951961</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Ich weiß nicht, wie die Fäkalien vom Kompostklo beim Acker rbisher verwertet werden, aber ich würde mich sehr freuen, wenn sie als Du gerne eingesetzt keinen direkten Kontakt zu den zu verzehrenden Gemüseteilen haben können.Sie können diverse Keime und auch Parasiten(-eier) enthalten.Ein Ausbringen z.B. unter den Folien im Gewächshaus, an Pflanzen, die hoch wachsen und oben die Früchte tragen, ist natürlich optimal ;)</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192485695</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Vielen Dank für eure tolle Arbeit!</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192295237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Love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192295067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Ihr seid toll, weiter so!</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192241240</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Vielen Dank!</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718200">
                <a:tc>
                  <a:txBody>
                    <a:bodyPr anchor="t">
                      <a:noAutofit/>
                    </a:bodyPr>
                    <a:p>
                      <a:pPr>
                        <a:lnSpc>
                          <a:spcPct val="100000"/>
                        </a:lnSpc>
                        <a:buNone/>
                      </a:pPr>
                      <a:r>
                        <a:rPr b="0" lang="en-US" sz="1400" spc="-1" strike="noStrike">
                          <a:solidFill>
                            <a:srgbClr val="000000"/>
                          </a:solidFill>
                          <a:latin typeface="Calibri"/>
                        </a:rPr>
                        <a:t>192232435</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Wir finden gut, dass ihr diese Umfrage erstellt habt, sie ist aber wahrscheinlich zu lang für einige.. Wir hoffen, es kommt was bei rum und sie hilft euch!</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192220104</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Ah, das Brot ist spitzenklasse!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1762200">
                <a:tc>
                  <a:txBody>
                    <a:bodyPr anchor="t">
                      <a:noAutofit/>
                    </a:bodyPr>
                    <a:p>
                      <a:pPr>
                        <a:lnSpc>
                          <a:spcPct val="100000"/>
                        </a:lnSpc>
                        <a:buNone/>
                      </a:pPr>
                      <a:r>
                        <a:rPr b="0" lang="en-US" sz="1400" spc="-1" strike="noStrike">
                          <a:solidFill>
                            <a:srgbClr val="000000"/>
                          </a:solidFill>
                          <a:latin typeface="Calibri"/>
                        </a:rPr>
                        <a:t>192165414</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Wir sind sehr zufrieden mit dem gesamten Angebot und auch das ihr immer wieder neue Ideen einbringt, umsetzt und da nachfragt gefällt uns sehr. Schade sind die schelchten Erfahrungen an manchen Abholstellen die ihr wohl machen musstet. Ihr könnt hier aber auch stärker auf die Menschen setzen die das Gemüse holen, denn für uns ist ein ordentlicher Umgang miteinander nichts dessen Umsetzug nur an euch hängen bleiben sollte. Die vorgepackten Kisten finde wir ebenfalls super!</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509400">
                <a:tc>
                  <a:txBody>
                    <a:bodyPr anchor="t">
                      <a:noAutofit/>
                    </a:bodyPr>
                    <a:p>
                      <a:pPr>
                        <a:lnSpc>
                          <a:spcPct val="100000"/>
                        </a:lnSpc>
                        <a:buNone/>
                      </a:pPr>
                      <a:r>
                        <a:rPr b="0" lang="en-US" sz="1400" spc="-1" strike="noStrike">
                          <a:solidFill>
                            <a:srgbClr val="000000"/>
                          </a:solidFill>
                          <a:latin typeface="Calibri"/>
                        </a:rPr>
                        <a:t>192103089</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Es war super schön auf dem Acker mitzuhelfen und das ganze Gemüße wachsen zu sehen.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51" name="OLE substitute image"/>
          <p:cNvGraphicFramePr/>
          <p:nvPr/>
        </p:nvGraphicFramePr>
        <p:xfrm>
          <a:off x="285120" y="6202440"/>
          <a:ext cx="2358000" cy="456840"/>
        </p:xfrm>
        <a:graphic>
          <a:graphicData uri="http://schemas.openxmlformats.org/presentationml/2006/ole">
            <p:oleObj r:id="rId1" spid="">
              <p:embed/>
              <p:pic>
                <p:nvPicPr>
                  <p:cNvPr id="152" name="OLE substitute image" descr=""/>
                  <p:cNvPicPr/>
                  <p:nvPr/>
                </p:nvPicPr>
                <p:blipFill>
                  <a:blip r:embed="rId2"/>
                  <a:stretch/>
                </p:blipFill>
                <p:spPr>
                  <a:xfrm>
                    <a:off x="285120" y="6202440"/>
                    <a:ext cx="2358000" cy="456840"/>
                  </a:xfrm>
                  <a:prstGeom prst="rect">
                    <a:avLst/>
                  </a:prstGeom>
                  <a:ln w="0">
                    <a:noFill/>
                  </a:ln>
                </p:spPr>
              </p:pic>
            </p:oleObj>
          </a:graphicData>
        </a:graphic>
      </p:graphicFrame>
      <p:graphicFrame>
        <p:nvGraphicFramePr>
          <p:cNvPr id="153" name="New Table"/>
          <p:cNvGraphicFramePr/>
          <p:nvPr/>
        </p:nvGraphicFramePr>
        <p:xfrm>
          <a:off x="635040" y="1270080"/>
          <a:ext cx="7619760" cy="634680"/>
        </p:xfrm>
        <a:graphic>
          <a:graphicData uri="http://schemas.openxmlformats.org/drawingml/2006/table">
            <a:tbl>
              <a:tblPr/>
              <a:tblGrid>
                <a:gridCol w="1269720"/>
                <a:gridCol w="6350040"/>
              </a:tblGrid>
              <a:tr h="509400">
                <a:tc>
                  <a:txBody>
                    <a:bodyPr anchor="t">
                      <a:noAutofit/>
                    </a:bodyPr>
                    <a:p>
                      <a:pPr>
                        <a:lnSpc>
                          <a:spcPct val="100000"/>
                        </a:lnSpc>
                        <a:buNone/>
                      </a:pPr>
                      <a:r>
                        <a:rPr b="0" lang="en-US" sz="1400" spc="-1" strike="noStrike">
                          <a:solidFill>
                            <a:srgbClr val="ffffff"/>
                          </a:solidFill>
                          <a:latin typeface="Calibri"/>
                        </a:rPr>
                        <a:t>Response ID</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4f81bd"/>
                    </a:solidFill>
                  </a:tcPr>
                </a:tc>
                <a:tc>
                  <a:txBody>
                    <a:bodyPr anchor="t">
                      <a:noAutofit/>
                    </a:bodyPr>
                    <a:p>
                      <a:pPr>
                        <a:lnSpc>
                          <a:spcPct val="100000"/>
                        </a:lnSpc>
                        <a:buNone/>
                      </a:pPr>
                      <a:r>
                        <a:rPr b="0" lang="en-US" sz="1400" spc="-1" strike="noStrike">
                          <a:solidFill>
                            <a:srgbClr val="ffffff"/>
                          </a:solidFill>
                          <a:latin typeface="Calibri"/>
                        </a:rPr>
                        <a:t>Response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4f81bd"/>
                    </a:solidFill>
                  </a:tcPr>
                </a:tc>
              </a:tr>
              <a:tr h="3015000">
                <a:tc>
                  <a:txBody>
                    <a:bodyPr anchor="t">
                      <a:noAutofit/>
                    </a:bodyPr>
                    <a:p>
                      <a:pPr>
                        <a:lnSpc>
                          <a:spcPct val="100000"/>
                        </a:lnSpc>
                        <a:buNone/>
                      </a:pPr>
                      <a:r>
                        <a:rPr b="0" lang="en-US" sz="1400" spc="-1" strike="noStrike">
                          <a:solidFill>
                            <a:srgbClr val="000000"/>
                          </a:solidFill>
                          <a:latin typeface="Calibri"/>
                        </a:rPr>
                        <a:t>192076471</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Zur Solawi allgemein:- Bei den Mitmachtagen würde ich gern während des Arbeitens mehr von euren Erfahrungen lernen und eure Entscheidungen verstehen lernen. Zum Beispiel: Wie hält man dieses Gerät richtig (allgemein mehr Einweisung)? Wieso habt ihr euch für diese Sorte entschieden? Warum Plastikfolie statt Mulch/Bodendeckerpflanzen? Was ist für den Markt und was für die Solawi?Zum Obst:- Konstruktive Kritik: Lasst das mit den Erdbeeren ganz sein oder baut sie anders an. Es war dieses Jahr wieder schade so viele unter den Beregnern vergammeln zu sehen! Auch die Himbeersträucher und Kirschtomaten rechtzeitig hochbinden, ist doch sonst schade auch um eure Arbeitszeit.- Den Obstanteil "Äpfel- und Birnenanteil" nennen. Die Äpfel und Birnen sind sehr gut, aber von der Vielfalt der angepflanzten Bäume und Sträucher auf dem Göttinger Acker kommt fast nichts an.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191959215</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Danke, ihr seid Mega!!!!</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509400">
                <a:tc>
                  <a:txBody>
                    <a:bodyPr anchor="t">
                      <a:noAutofit/>
                    </a:bodyPr>
                    <a:p>
                      <a:pPr>
                        <a:lnSpc>
                          <a:spcPct val="100000"/>
                        </a:lnSpc>
                        <a:buNone/>
                      </a:pPr>
                      <a:r>
                        <a:rPr b="0" lang="en-US" sz="1400" spc="-1" strike="noStrike">
                          <a:solidFill>
                            <a:srgbClr val="000000"/>
                          </a:solidFill>
                          <a:latin typeface="Calibri"/>
                        </a:rPr>
                        <a:t>191955557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Ihr seid super und das Gemüse super lecker. Bitte weiter so!!! Und die Idee mit den vorgepackten Kisten ist mega!!!</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191947122</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Danke!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50" name="OLE substitute image"/>
          <p:cNvGraphicFramePr/>
          <p:nvPr/>
        </p:nvGraphicFramePr>
        <p:xfrm>
          <a:off x="285120" y="6202440"/>
          <a:ext cx="2358000" cy="456840"/>
        </p:xfrm>
        <a:graphic>
          <a:graphicData uri="http://schemas.openxmlformats.org/presentationml/2006/ole">
            <p:oleObj r:id="rId1" spid="">
              <p:embed/>
              <p:pic>
                <p:nvPicPr>
                  <p:cNvPr id="51" name="OLE substitute image" descr=""/>
                  <p:cNvPicPr/>
                  <p:nvPr/>
                </p:nvPicPr>
                <p:blipFill>
                  <a:blip r:embed="rId2"/>
                  <a:stretch/>
                </p:blipFill>
                <p:spPr>
                  <a:xfrm>
                    <a:off x="285120" y="6202440"/>
                    <a:ext cx="2358000" cy="456840"/>
                  </a:xfrm>
                  <a:prstGeom prst="rect">
                    <a:avLst/>
                  </a:prstGeom>
                  <a:ln w="0">
                    <a:noFill/>
                  </a:ln>
                </p:spPr>
              </p:pic>
            </p:oleObj>
          </a:graphicData>
        </a:graphic>
      </p:graphicFrame>
      <p:sp>
        <p:nvSpPr>
          <p:cNvPr id="52" name="New shape"/>
          <p:cNvSpPr/>
          <p:nvPr/>
        </p:nvSpPr>
        <p:spPr>
          <a:xfrm>
            <a:off x="380880" y="633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2400" spc="-1" strike="noStrike">
                <a:solidFill>
                  <a:srgbClr val="000000"/>
                </a:solidFill>
                <a:latin typeface="Calibri"/>
              </a:rPr>
              <a:t>KommunikationWie gut fühlst du dich über den aktuellen Stand des Gemüsebaus und der Ernte informiert?</a:t>
            </a:r>
            <a:endParaRPr b="0" lang="de-DE" sz="2400" spc="-1" strike="noStrike">
              <a:latin typeface="Arial"/>
            </a:endParaRPr>
          </a:p>
          <a:p>
            <a:pPr algn="ctr">
              <a:lnSpc>
                <a:spcPct val="100000"/>
              </a:lnSpc>
              <a:buNone/>
            </a:pPr>
            <a:r>
              <a:rPr b="0" lang="en-US" sz="2400" spc="-1" strike="noStrike">
                <a:solidFill>
                  <a:srgbClr val="000000"/>
                </a:solidFill>
                <a:latin typeface="Calibri"/>
              </a:rPr>
              <a:t>0 = überhaupt nicht -&gt; 5 = sehr gut</a:t>
            </a:r>
            <a:endParaRPr b="0" lang="de-DE" sz="2400" spc="-1" strike="noStrike">
              <a:latin typeface="Arial"/>
            </a:endParaRPr>
          </a:p>
        </p:txBody>
      </p:sp>
      <p:graphicFrame>
        <p:nvGraphicFramePr>
          <p:cNvPr id="53" name="ChartObject"/>
          <p:cNvGraphicFramePr/>
          <p:nvPr/>
        </p:nvGraphicFramePr>
        <p:xfrm>
          <a:off x="317520" y="1523880"/>
          <a:ext cx="7937280" cy="3809520"/>
        </p:xfrm>
        <a:graphic>
          <a:graphicData uri="http://schemas.openxmlformats.org/drawingml/2006/chart">
            <c:chart xmlns:c="http://schemas.openxmlformats.org/drawingml/2006/chart" xmlns:r="http://schemas.openxmlformats.org/officeDocument/2006/relationships" r:id="rId3"/>
          </a:graphicData>
        </a:graphic>
      </p:graphicFrame>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54" name="OLE substitute image"/>
          <p:cNvGraphicFramePr/>
          <p:nvPr/>
        </p:nvGraphicFramePr>
        <p:xfrm>
          <a:off x="285120" y="6202440"/>
          <a:ext cx="2358000" cy="456840"/>
        </p:xfrm>
        <a:graphic>
          <a:graphicData uri="http://schemas.openxmlformats.org/presentationml/2006/ole">
            <p:oleObj r:id="rId1" spid="">
              <p:embed/>
              <p:pic>
                <p:nvPicPr>
                  <p:cNvPr id="55" name="OLE substitute image" descr=""/>
                  <p:cNvPicPr/>
                  <p:nvPr/>
                </p:nvPicPr>
                <p:blipFill>
                  <a:blip r:embed="rId2"/>
                  <a:stretch/>
                </p:blipFill>
                <p:spPr>
                  <a:xfrm>
                    <a:off x="285120" y="6202440"/>
                    <a:ext cx="2358000" cy="456840"/>
                  </a:xfrm>
                  <a:prstGeom prst="rect">
                    <a:avLst/>
                  </a:prstGeom>
                  <a:ln w="0">
                    <a:noFill/>
                  </a:ln>
                </p:spPr>
              </p:pic>
            </p:oleObj>
          </a:graphicData>
        </a:graphic>
      </p:graphicFrame>
      <p:sp>
        <p:nvSpPr>
          <p:cNvPr id="56" name="New shape"/>
          <p:cNvSpPr/>
          <p:nvPr/>
        </p:nvSpPr>
        <p:spPr>
          <a:xfrm>
            <a:off x="380880" y="633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2400" spc="-1" strike="noStrike">
                <a:solidFill>
                  <a:srgbClr val="000000"/>
                </a:solidFill>
                <a:latin typeface="Calibri"/>
              </a:rPr>
              <a:t>KommunikationEs kam manchmal vor das einige Mitglieder bestimmte Information nicht erhalten haben. Deswegen: Wie wünschst du dir die Kommunikation zwischen Acker und Mitgliedern? Oder reicht die Ackerpost?</a:t>
            </a:r>
            <a:endParaRPr b="0" lang="de-DE" sz="2400" spc="-1" strike="noStrike">
              <a:latin typeface="Arial"/>
            </a:endParaRPr>
          </a:p>
        </p:txBody>
      </p:sp>
      <p:graphicFrame>
        <p:nvGraphicFramePr>
          <p:cNvPr id="57" name="ChartObject"/>
          <p:cNvGraphicFramePr/>
          <p:nvPr/>
        </p:nvGraphicFramePr>
        <p:xfrm>
          <a:off x="317520" y="1523880"/>
          <a:ext cx="7937280" cy="3809520"/>
        </p:xfrm>
        <a:graphic>
          <a:graphicData uri="http://schemas.openxmlformats.org/drawingml/2006/chart">
            <c:chart xmlns:c="http://schemas.openxmlformats.org/drawingml/2006/chart" xmlns:r="http://schemas.openxmlformats.org/officeDocument/2006/relationships" r:id="rId3"/>
          </a:graphicData>
        </a:graphic>
      </p:graphicFrame>
      <p:sp>
        <p:nvSpPr>
          <p:cNvPr id="58" name="New shape"/>
          <p:cNvSpPr/>
          <p:nvPr/>
        </p:nvSpPr>
        <p:spPr>
          <a:xfrm>
            <a:off x="380880" y="50799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1200" spc="-1" strike="noStrike">
                <a:solidFill>
                  <a:srgbClr val="000000"/>
                </a:solidFill>
                <a:latin typeface="Calibri"/>
              </a:rPr>
              <a:t>Mean : 3.237  | Confidence Interval @ 95% : [2.851 - 3.623]  |  Standard Deviation : 2.290  |  Standard Error : 0.197</a:t>
            </a:r>
            <a:endParaRPr b="0" lang="de-DE" sz="12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 name="PlaceHolder 1"/>
          <p:cNvSpPr>
            <a:spLocks noGrp="1"/>
          </p:cNvSpPr>
          <p:nvPr>
            <p:ph type="title"/>
          </p:nvPr>
        </p:nvSpPr>
        <p:spPr>
          <a:xfrm>
            <a:off x="685800" y="2130480"/>
            <a:ext cx="7772040" cy="1469520"/>
          </a:xfrm>
          <a:prstGeom prst="rect">
            <a:avLst/>
          </a:prstGeom>
          <a:noFill/>
          <a:ln w="0">
            <a:noFill/>
          </a:ln>
        </p:spPr>
        <p:txBody>
          <a:bodyPr anchor="ctr">
            <a:noAutofit/>
          </a:bodyPr>
          <a:p>
            <a:endParaRPr b="0" lang="en-US" sz="1800" spc="-1" strike="noStrike">
              <a:solidFill>
                <a:srgbClr val="000000"/>
              </a:solidFill>
              <a:latin typeface="Calibri"/>
            </a:endParaRPr>
          </a:p>
        </p:txBody>
      </p:sp>
      <p:sp>
        <p:nvSpPr>
          <p:cNvPr id="60" name="PlaceHolder 2"/>
          <p:cNvSpPr>
            <a:spLocks noGrp="1"/>
          </p:cNvSpPr>
          <p:nvPr>
            <p:ph type="subTitle"/>
          </p:nvPr>
        </p:nvSpPr>
        <p:spPr>
          <a:xfrm>
            <a:off x="1371600" y="3886200"/>
            <a:ext cx="6400440" cy="1752120"/>
          </a:xfrm>
          <a:prstGeom prst="rect">
            <a:avLst/>
          </a:prstGeom>
          <a:noFill/>
          <a:ln w="0">
            <a:noFill/>
          </a:ln>
        </p:spPr>
        <p:txBody>
          <a:bodyPr anchor="t">
            <a:noAutofit/>
          </a:bodyPr>
          <a:p>
            <a:pPr algn="ctr">
              <a:buNone/>
            </a:pPr>
            <a:endParaRPr b="0" lang="de-DE" sz="32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61" name="OLE substitute image"/>
          <p:cNvGraphicFramePr/>
          <p:nvPr/>
        </p:nvGraphicFramePr>
        <p:xfrm>
          <a:off x="285120" y="6202440"/>
          <a:ext cx="2358000" cy="456840"/>
        </p:xfrm>
        <a:graphic>
          <a:graphicData uri="http://schemas.openxmlformats.org/presentationml/2006/ole">
            <p:oleObj r:id="rId1" spid="">
              <p:embed/>
              <p:pic>
                <p:nvPicPr>
                  <p:cNvPr id="62" name="OLE substitute image" descr=""/>
                  <p:cNvPicPr/>
                  <p:nvPr/>
                </p:nvPicPr>
                <p:blipFill>
                  <a:blip r:embed="rId2"/>
                  <a:stretch/>
                </p:blipFill>
                <p:spPr>
                  <a:xfrm>
                    <a:off x="285120" y="6202440"/>
                    <a:ext cx="2358000" cy="456840"/>
                  </a:xfrm>
                  <a:prstGeom prst="rect">
                    <a:avLst/>
                  </a:prstGeom>
                  <a:ln w="0">
                    <a:noFill/>
                  </a:ln>
                </p:spPr>
              </p:pic>
            </p:oleObj>
          </a:graphicData>
        </a:graphic>
      </p:graphicFrame>
      <p:sp>
        <p:nvSpPr>
          <p:cNvPr id="63" name="New shape"/>
          <p:cNvSpPr/>
          <p:nvPr/>
        </p:nvSpPr>
        <p:spPr>
          <a:xfrm>
            <a:off x="380880" y="63360"/>
            <a:ext cx="7937280" cy="1269720"/>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2400" spc="-1" strike="noStrike">
                <a:solidFill>
                  <a:srgbClr val="000000"/>
                </a:solidFill>
                <a:latin typeface="Calibri"/>
              </a:rPr>
              <a:t>KommunikationWas ist dir bei der Kommunikation besonders wichtig?-&gt; Freitext: ehrlich und transparent, kurz und knapp</a:t>
            </a:r>
            <a:endParaRPr b="0" lang="de-DE" sz="2400" spc="-1" strike="noStrike">
              <a:latin typeface="Arial"/>
            </a:endParaRPr>
          </a:p>
        </p:txBody>
      </p:sp>
      <p:graphicFrame>
        <p:nvGraphicFramePr>
          <p:cNvPr id="64" name="New Table"/>
          <p:cNvGraphicFramePr/>
          <p:nvPr/>
        </p:nvGraphicFramePr>
        <p:xfrm>
          <a:off x="635040" y="1270080"/>
          <a:ext cx="7619760" cy="1396800"/>
        </p:xfrm>
        <a:graphic>
          <a:graphicData uri="http://schemas.openxmlformats.org/drawingml/2006/table">
            <a:tbl>
              <a:tblPr/>
              <a:tblGrid>
                <a:gridCol w="1269720"/>
                <a:gridCol w="6350040"/>
              </a:tblGrid>
              <a:tr h="509400">
                <a:tc>
                  <a:txBody>
                    <a:bodyPr anchor="t">
                      <a:noAutofit/>
                    </a:bodyPr>
                    <a:p>
                      <a:pPr>
                        <a:lnSpc>
                          <a:spcPct val="100000"/>
                        </a:lnSpc>
                        <a:buNone/>
                      </a:pPr>
                      <a:r>
                        <a:rPr b="0" lang="en-US" sz="1400" spc="-1" strike="noStrike">
                          <a:solidFill>
                            <a:srgbClr val="ffffff"/>
                          </a:solidFill>
                          <a:latin typeface="Calibri"/>
                        </a:rPr>
                        <a:t>Response ID</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4f81bd"/>
                    </a:solidFill>
                  </a:tcPr>
                </a:tc>
                <a:tc>
                  <a:txBody>
                    <a:bodyPr anchor="t">
                      <a:noAutofit/>
                    </a:bodyPr>
                    <a:p>
                      <a:pPr>
                        <a:lnSpc>
                          <a:spcPct val="100000"/>
                        </a:lnSpc>
                        <a:buNone/>
                      </a:pPr>
                      <a:r>
                        <a:rPr b="0" lang="en-US" sz="1400" spc="-1" strike="noStrike">
                          <a:solidFill>
                            <a:srgbClr val="ffffff"/>
                          </a:solidFill>
                          <a:latin typeface="Calibri"/>
                        </a:rPr>
                        <a:t>Response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4f81bd"/>
                    </a:solidFill>
                  </a:tcPr>
                </a:tc>
              </a:tr>
              <a:tr h="509400">
                <a:tc>
                  <a:txBody>
                    <a:bodyPr anchor="t">
                      <a:noAutofit/>
                    </a:bodyPr>
                    <a:p>
                      <a:pPr>
                        <a:lnSpc>
                          <a:spcPct val="100000"/>
                        </a:lnSpc>
                        <a:buNone/>
                      </a:pPr>
                      <a:r>
                        <a:rPr b="0" lang="en-US" sz="1400" spc="-1" strike="noStrike">
                          <a:solidFill>
                            <a:srgbClr val="000000"/>
                          </a:solidFill>
                          <a:latin typeface="Calibri"/>
                        </a:rPr>
                        <a:t>196668184</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Ankündigung, welches Gemüse zu erwarten ist. Bei uns kommt keine Ackerpost mehr an.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195864028</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Änderungen und Fehler bekannt geben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718200">
                <a:tc>
                  <a:txBody>
                    <a:bodyPr anchor="t">
                      <a:noAutofit/>
                    </a:bodyPr>
                    <a:p>
                      <a:pPr>
                        <a:lnSpc>
                          <a:spcPct val="100000"/>
                        </a:lnSpc>
                        <a:buNone/>
                      </a:pPr>
                      <a:r>
                        <a:rPr b="0" lang="en-US" sz="1400" spc="-1" strike="noStrike">
                          <a:solidFill>
                            <a:srgbClr val="000000"/>
                          </a:solidFill>
                          <a:latin typeface="Calibri"/>
                        </a:rPr>
                        <a:t>195632453</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Bessere Angaben über Inhalte der Gemüsebox. Oder halt gar keine aber nicht 2/4 Dingen die zutreffen und der Rest ist lotto. Man plant ja ggf. zumindest minimal beim einkaufen mit.</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1344600">
                <a:tc>
                  <a:txBody>
                    <a:bodyPr anchor="t">
                      <a:noAutofit/>
                    </a:bodyPr>
                    <a:p>
                      <a:pPr>
                        <a:lnSpc>
                          <a:spcPct val="100000"/>
                        </a:lnSpc>
                        <a:buNone/>
                      </a:pPr>
                      <a:r>
                        <a:rPr b="0" lang="en-US" sz="1400" spc="-1" strike="noStrike">
                          <a:solidFill>
                            <a:srgbClr val="000000"/>
                          </a:solidFill>
                          <a:latin typeface="Calibri"/>
                        </a:rPr>
                        <a:t>195440033</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 Kurze und knappe Kommunikation. - Ackerpost bzw. Liste des Gemüses der Woche wäre für unsere Organisation der Woche (Stichwort Speiseplan) viel praktischer wie früher am Montag: Am Mi./Do. kurz vor der Abholung ist keine große Hilfe ;) Signal: ungern würde ich noch eine weitere App runterladen: Fände für den Rezeptenaustausch eine offene Plattform sinnvoller (z.B.padlet?)</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195366547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Weiter so, gern auch kürzer/stichpunktartig per Mail</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195334458</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Ihr macht das super.</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509400">
                <a:tc>
                  <a:txBody>
                    <a:bodyPr anchor="t">
                      <a:noAutofit/>
                    </a:bodyPr>
                    <a:p>
                      <a:pPr>
                        <a:lnSpc>
                          <a:spcPct val="100000"/>
                        </a:lnSpc>
                        <a:buNone/>
                      </a:pPr>
                      <a:r>
                        <a:rPr b="0" lang="en-US" sz="1400" spc="-1" strike="noStrike">
                          <a:solidFill>
                            <a:srgbClr val="000000"/>
                          </a:solidFill>
                          <a:latin typeface="Calibri"/>
                        </a:rPr>
                        <a:t>194771514</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die wichtigen Infos insb. Termine mit genug zeutlichem Vorlauf - bisher immer der Fall gewesen :)</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193378710</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funktioniert gut</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193092225</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Was der Anteil enthalten wird.</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193081243</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Kurze prägnante Kommunikation, hat mir bisher gut gefallen. :)</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65" name="OLE substitute image"/>
          <p:cNvGraphicFramePr/>
          <p:nvPr/>
        </p:nvGraphicFramePr>
        <p:xfrm>
          <a:off x="285120" y="6202440"/>
          <a:ext cx="2358000" cy="456840"/>
        </p:xfrm>
        <a:graphic>
          <a:graphicData uri="http://schemas.openxmlformats.org/presentationml/2006/ole">
            <p:oleObj r:id="rId1" spid="">
              <p:embed/>
              <p:pic>
                <p:nvPicPr>
                  <p:cNvPr id="66" name="OLE substitute image" descr=""/>
                  <p:cNvPicPr/>
                  <p:nvPr/>
                </p:nvPicPr>
                <p:blipFill>
                  <a:blip r:embed="rId2"/>
                  <a:stretch/>
                </p:blipFill>
                <p:spPr>
                  <a:xfrm>
                    <a:off x="285120" y="6202440"/>
                    <a:ext cx="2358000" cy="456840"/>
                  </a:xfrm>
                  <a:prstGeom prst="rect">
                    <a:avLst/>
                  </a:prstGeom>
                  <a:ln w="0">
                    <a:noFill/>
                  </a:ln>
                </p:spPr>
              </p:pic>
            </p:oleObj>
          </a:graphicData>
        </a:graphic>
      </p:graphicFrame>
      <p:graphicFrame>
        <p:nvGraphicFramePr>
          <p:cNvPr id="67" name="New Table"/>
          <p:cNvGraphicFramePr/>
          <p:nvPr/>
        </p:nvGraphicFramePr>
        <p:xfrm>
          <a:off x="635040" y="1270080"/>
          <a:ext cx="7619760" cy="1396800"/>
        </p:xfrm>
        <a:graphic>
          <a:graphicData uri="http://schemas.openxmlformats.org/drawingml/2006/table">
            <a:tbl>
              <a:tblPr/>
              <a:tblGrid>
                <a:gridCol w="1269720"/>
                <a:gridCol w="6350040"/>
              </a:tblGrid>
              <a:tr h="509400">
                <a:tc>
                  <a:txBody>
                    <a:bodyPr anchor="t">
                      <a:noAutofit/>
                    </a:bodyPr>
                    <a:p>
                      <a:pPr>
                        <a:lnSpc>
                          <a:spcPct val="100000"/>
                        </a:lnSpc>
                        <a:buNone/>
                      </a:pPr>
                      <a:r>
                        <a:rPr b="0" lang="en-US" sz="1400" spc="-1" strike="noStrike">
                          <a:solidFill>
                            <a:srgbClr val="ffffff"/>
                          </a:solidFill>
                          <a:latin typeface="Calibri"/>
                        </a:rPr>
                        <a:t>Response ID</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4f81bd"/>
                    </a:solidFill>
                  </a:tcPr>
                </a:tc>
                <a:tc>
                  <a:txBody>
                    <a:bodyPr anchor="t">
                      <a:noAutofit/>
                    </a:bodyPr>
                    <a:p>
                      <a:pPr>
                        <a:lnSpc>
                          <a:spcPct val="100000"/>
                        </a:lnSpc>
                        <a:buNone/>
                      </a:pPr>
                      <a:r>
                        <a:rPr b="0" lang="en-US" sz="1400" spc="-1" strike="noStrike">
                          <a:solidFill>
                            <a:srgbClr val="ffffff"/>
                          </a:solidFill>
                          <a:latin typeface="Calibri"/>
                        </a:rPr>
                        <a:t>Response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4f81bd"/>
                    </a:solidFill>
                  </a:tcPr>
                </a:tc>
              </a:tr>
              <a:tr h="300600">
                <a:tc>
                  <a:txBody>
                    <a:bodyPr anchor="t">
                      <a:noAutofit/>
                    </a:bodyPr>
                    <a:p>
                      <a:pPr>
                        <a:lnSpc>
                          <a:spcPct val="100000"/>
                        </a:lnSpc>
                        <a:buNone/>
                      </a:pPr>
                      <a:r>
                        <a:rPr b="0" lang="en-US" sz="1400" spc="-1" strike="noStrike">
                          <a:solidFill>
                            <a:srgbClr val="000000"/>
                          </a:solidFill>
                          <a:latin typeface="Calibri"/>
                        </a:rPr>
                        <a:t>193080007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Ehrlichkeit und transparenz</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193076531</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Ich freue mich jede Woche auf die Ackerpost - danke!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509400">
                <a:tc>
                  <a:txBody>
                    <a:bodyPr anchor="t">
                      <a:noAutofit/>
                    </a:bodyPr>
                    <a:p>
                      <a:pPr>
                        <a:lnSpc>
                          <a:spcPct val="100000"/>
                        </a:lnSpc>
                        <a:buNone/>
                      </a:pPr>
                      <a:r>
                        <a:rPr b="0" lang="en-US" sz="1400" spc="-1" strike="noStrike">
                          <a:solidFill>
                            <a:srgbClr val="000000"/>
                          </a:solidFill>
                          <a:latin typeface="Calibri"/>
                        </a:rPr>
                        <a:t>192962176</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Kurz und knackig und lieber einmal etwas länger als viele kleine Informationshappen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192951997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Passt so wie es ist</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192951961</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Immer alles wichtige drin in der Ackerpost :)</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192485695</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Ich bin zufrieden :)</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509400">
                <a:tc>
                  <a:txBody>
                    <a:bodyPr anchor="t">
                      <a:noAutofit/>
                    </a:bodyPr>
                    <a:p>
                      <a:pPr>
                        <a:lnSpc>
                          <a:spcPct val="100000"/>
                        </a:lnSpc>
                        <a:buNone/>
                      </a:pPr>
                      <a:r>
                        <a:rPr b="0" lang="en-US" sz="1400" spc="-1" strike="noStrike">
                          <a:solidFill>
                            <a:srgbClr val="000000"/>
                          </a:solidFill>
                          <a:latin typeface="Calibri"/>
                        </a:rPr>
                        <a:t>192295237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Falls es das nicht gab, ein groben Überblick über das jahresangebot verteilt auf die Saison. Wann gibt es ca was</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1762200">
                <a:tc>
                  <a:txBody>
                    <a:bodyPr anchor="t">
                      <a:noAutofit/>
                    </a:bodyPr>
                    <a:p>
                      <a:pPr>
                        <a:lnSpc>
                          <a:spcPct val="100000"/>
                        </a:lnSpc>
                        <a:buNone/>
                      </a:pPr>
                      <a:r>
                        <a:rPr b="0" lang="en-US" sz="1400" spc="-1" strike="noStrike">
                          <a:solidFill>
                            <a:srgbClr val="000000"/>
                          </a:solidFill>
                          <a:latin typeface="Calibri"/>
                        </a:rPr>
                        <a:t>192295067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Dass man als Außenstehender verstehen kann, wie viel Mühe und Gedanken in eure Arbeit fließen und wie ihr dafür sorgt dass wir das Beste, ökologischste und leckerste frischeste Gemüse von euch bekommen- das motiviert vielleicht den ein oder anderen noch mehr dieses Konzept weiter zu nutzen oder weiter zu empfehlen. Eventuell auch immer mal eine weiterführende Info in der ackerpost, worauf ihr besonders Wert legt beim Anbau, bisschen facts oder so :)</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192250154</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Rechtzeitige Kommunikation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192241240</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welches Gemüse wann kommt; wann Mitarbeit wo erwünscht</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68" name="OLE substitute image"/>
          <p:cNvGraphicFramePr/>
          <p:nvPr/>
        </p:nvGraphicFramePr>
        <p:xfrm>
          <a:off x="285120" y="6202440"/>
          <a:ext cx="2358000" cy="456840"/>
        </p:xfrm>
        <a:graphic>
          <a:graphicData uri="http://schemas.openxmlformats.org/presentationml/2006/ole">
            <p:oleObj r:id="rId1" spid="">
              <p:embed/>
              <p:pic>
                <p:nvPicPr>
                  <p:cNvPr id="69" name="OLE substitute image" descr=""/>
                  <p:cNvPicPr/>
                  <p:nvPr/>
                </p:nvPicPr>
                <p:blipFill>
                  <a:blip r:embed="rId2"/>
                  <a:stretch/>
                </p:blipFill>
                <p:spPr>
                  <a:xfrm>
                    <a:off x="285120" y="6202440"/>
                    <a:ext cx="2358000" cy="456840"/>
                  </a:xfrm>
                  <a:prstGeom prst="rect">
                    <a:avLst/>
                  </a:prstGeom>
                  <a:ln w="0">
                    <a:noFill/>
                  </a:ln>
                </p:spPr>
              </p:pic>
            </p:oleObj>
          </a:graphicData>
        </a:graphic>
      </p:graphicFrame>
      <p:graphicFrame>
        <p:nvGraphicFramePr>
          <p:cNvPr id="70" name="New Table"/>
          <p:cNvGraphicFramePr/>
          <p:nvPr/>
        </p:nvGraphicFramePr>
        <p:xfrm>
          <a:off x="635040" y="1270080"/>
          <a:ext cx="7619760" cy="1396800"/>
        </p:xfrm>
        <a:graphic>
          <a:graphicData uri="http://schemas.openxmlformats.org/drawingml/2006/table">
            <a:tbl>
              <a:tblPr/>
              <a:tblGrid>
                <a:gridCol w="1269720"/>
                <a:gridCol w="6350040"/>
              </a:tblGrid>
              <a:tr h="509400">
                <a:tc>
                  <a:txBody>
                    <a:bodyPr anchor="t">
                      <a:noAutofit/>
                    </a:bodyPr>
                    <a:p>
                      <a:pPr>
                        <a:lnSpc>
                          <a:spcPct val="100000"/>
                        </a:lnSpc>
                        <a:buNone/>
                      </a:pPr>
                      <a:r>
                        <a:rPr b="0" lang="en-US" sz="1400" spc="-1" strike="noStrike">
                          <a:solidFill>
                            <a:srgbClr val="ffffff"/>
                          </a:solidFill>
                          <a:latin typeface="Calibri"/>
                        </a:rPr>
                        <a:t>Response ID</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4f81bd"/>
                    </a:solidFill>
                  </a:tcPr>
                </a:tc>
                <a:tc>
                  <a:txBody>
                    <a:bodyPr anchor="t">
                      <a:noAutofit/>
                    </a:bodyPr>
                    <a:p>
                      <a:pPr>
                        <a:lnSpc>
                          <a:spcPct val="100000"/>
                        </a:lnSpc>
                        <a:buNone/>
                      </a:pPr>
                      <a:r>
                        <a:rPr b="0" lang="en-US" sz="1400" spc="-1" strike="noStrike">
                          <a:solidFill>
                            <a:srgbClr val="ffffff"/>
                          </a:solidFill>
                          <a:latin typeface="Calibri"/>
                        </a:rPr>
                        <a:t>Response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4f81bd"/>
                    </a:solidFill>
                  </a:tcPr>
                </a:tc>
              </a:tr>
              <a:tr h="300600">
                <a:tc>
                  <a:txBody>
                    <a:bodyPr anchor="t">
                      <a:noAutofit/>
                    </a:bodyPr>
                    <a:p>
                      <a:pPr>
                        <a:lnSpc>
                          <a:spcPct val="100000"/>
                        </a:lnSpc>
                        <a:buNone/>
                      </a:pPr>
                      <a:r>
                        <a:rPr b="0" lang="en-US" sz="1400" spc="-1" strike="noStrike">
                          <a:solidFill>
                            <a:srgbClr val="000000"/>
                          </a:solidFill>
                          <a:latin typeface="Calibri"/>
                        </a:rPr>
                        <a:t>192234844</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Welches Gemüse kommt in die Kiste.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192232435</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Erwartungen realistisch halten, um Enttäuschungen zu vermeiden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927000">
                <a:tc>
                  <a:txBody>
                    <a:bodyPr anchor="t">
                      <a:noAutofit/>
                    </a:bodyPr>
                    <a:p>
                      <a:pPr>
                        <a:lnSpc>
                          <a:spcPct val="100000"/>
                        </a:lnSpc>
                        <a:buNone/>
                      </a:pPr>
                      <a:r>
                        <a:rPr b="0" lang="en-US" sz="1400" spc="-1" strike="noStrike">
                          <a:solidFill>
                            <a:srgbClr val="000000"/>
                          </a:solidFill>
                          <a:latin typeface="Calibri"/>
                        </a:rPr>
                        <a:t>192165414</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Gerne Probleme an den Abholstellen, wie es bei euch so läuft und die Info was es vermutlich geben wird in den Kisten (das das auch nicht immer 100% das ist was dann später drinn liegt macht uns auch nichts aus)</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509400">
                <a:tc>
                  <a:txBody>
                    <a:bodyPr anchor="t">
                      <a:noAutofit/>
                    </a:bodyPr>
                    <a:p>
                      <a:pPr>
                        <a:lnSpc>
                          <a:spcPct val="100000"/>
                        </a:lnSpc>
                        <a:buNone/>
                      </a:pPr>
                      <a:r>
                        <a:rPr b="0" lang="en-US" sz="1400" spc="-1" strike="noStrike">
                          <a:solidFill>
                            <a:srgbClr val="000000"/>
                          </a:solidFill>
                          <a:latin typeface="Calibri"/>
                        </a:rPr>
                        <a:t>192076471</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 wie es gerade läuft- eure Pläne, sodass man rechtzeitig Feedback geben kann- was wir helfen können</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192022720</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Für uns sehr verständlich kommuniziert</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192015573</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Nett, offen, klar…wie es eigentlich auch läuft:)</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718200">
                <a:tc>
                  <a:txBody>
                    <a:bodyPr anchor="t">
                      <a:noAutofit/>
                    </a:bodyPr>
                    <a:p>
                      <a:pPr>
                        <a:lnSpc>
                          <a:spcPct val="100000"/>
                        </a:lnSpc>
                        <a:buNone/>
                      </a:pPr>
                      <a:r>
                        <a:rPr b="0" lang="en-US" sz="1400" spc="-1" strike="noStrike">
                          <a:solidFill>
                            <a:srgbClr val="000000"/>
                          </a:solidFill>
                          <a:latin typeface="Calibri"/>
                        </a:rPr>
                        <a:t>191974255</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Nett zu sein...wir müssen evtl. 75 texte lesen und können währendessen kein Gemüse anbaunen;) --&gt; ich finde diese Satz bischen passive aggresive aber ja</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191959215</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Ehrlich und knapp</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718200">
                <a:tc>
                  <a:txBody>
                    <a:bodyPr anchor="t">
                      <a:noAutofit/>
                    </a:bodyPr>
                    <a:p>
                      <a:pPr>
                        <a:lnSpc>
                          <a:spcPct val="100000"/>
                        </a:lnSpc>
                        <a:buNone/>
                      </a:pPr>
                      <a:r>
                        <a:rPr b="0" lang="en-US" sz="1400" spc="-1" strike="noStrike">
                          <a:solidFill>
                            <a:srgbClr val="000000"/>
                          </a:solidFill>
                          <a:latin typeface="Calibri"/>
                        </a:rPr>
                        <a:t>191955557</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Wesentliche Infos zur Ernte und gerne auch einem Überblick, was in Summe angebaut wird und worauf wir uns in den nächsten Monaten noch so freuen dürfen (steht ja aber teils so schon in der Ackerpost)</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r h="300600">
                <a:tc>
                  <a:txBody>
                    <a:bodyPr anchor="t">
                      <a:noAutofit/>
                    </a:bodyPr>
                    <a:p>
                      <a:pPr>
                        <a:lnSpc>
                          <a:spcPct val="100000"/>
                        </a:lnSpc>
                        <a:buNone/>
                      </a:pPr>
                      <a:r>
                        <a:rPr b="0" lang="en-US" sz="1400" spc="-1" strike="noStrike">
                          <a:solidFill>
                            <a:srgbClr val="000000"/>
                          </a:solidFill>
                          <a:latin typeface="Calibri"/>
                        </a:rPr>
                        <a:t>191947122</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Nicht zu lange Texte.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71" name="OLE substitute image"/>
          <p:cNvGraphicFramePr/>
          <p:nvPr/>
        </p:nvGraphicFramePr>
        <p:xfrm>
          <a:off x="285120" y="6202440"/>
          <a:ext cx="2358000" cy="456840"/>
        </p:xfrm>
        <a:graphic>
          <a:graphicData uri="http://schemas.openxmlformats.org/presentationml/2006/ole">
            <p:oleObj r:id="rId1" spid="">
              <p:embed/>
              <p:pic>
                <p:nvPicPr>
                  <p:cNvPr id="72" name="OLE substitute image" descr=""/>
                  <p:cNvPicPr/>
                  <p:nvPr/>
                </p:nvPicPr>
                <p:blipFill>
                  <a:blip r:embed="rId2"/>
                  <a:stretch/>
                </p:blipFill>
                <p:spPr>
                  <a:xfrm>
                    <a:off x="285120" y="6202440"/>
                    <a:ext cx="2358000" cy="456840"/>
                  </a:xfrm>
                  <a:prstGeom prst="rect">
                    <a:avLst/>
                  </a:prstGeom>
                  <a:ln w="0">
                    <a:noFill/>
                  </a:ln>
                </p:spPr>
              </p:pic>
            </p:oleObj>
          </a:graphicData>
        </a:graphic>
      </p:graphicFrame>
      <p:graphicFrame>
        <p:nvGraphicFramePr>
          <p:cNvPr id="73" name="New Table"/>
          <p:cNvGraphicFramePr/>
          <p:nvPr/>
        </p:nvGraphicFramePr>
        <p:xfrm>
          <a:off x="635040" y="1270080"/>
          <a:ext cx="7619760" cy="253800"/>
        </p:xfrm>
        <a:graphic>
          <a:graphicData uri="http://schemas.openxmlformats.org/drawingml/2006/table">
            <a:tbl>
              <a:tblPr/>
              <a:tblGrid>
                <a:gridCol w="1269720"/>
                <a:gridCol w="6350040"/>
              </a:tblGrid>
              <a:tr h="509400">
                <a:tc>
                  <a:txBody>
                    <a:bodyPr anchor="t">
                      <a:noAutofit/>
                    </a:bodyPr>
                    <a:p>
                      <a:pPr>
                        <a:lnSpc>
                          <a:spcPct val="100000"/>
                        </a:lnSpc>
                        <a:buNone/>
                      </a:pPr>
                      <a:r>
                        <a:rPr b="0" lang="en-US" sz="1400" spc="-1" strike="noStrike">
                          <a:solidFill>
                            <a:srgbClr val="ffffff"/>
                          </a:solidFill>
                          <a:latin typeface="Calibri"/>
                        </a:rPr>
                        <a:t>Response ID</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4f81bd"/>
                    </a:solidFill>
                  </a:tcPr>
                </a:tc>
                <a:tc>
                  <a:txBody>
                    <a:bodyPr anchor="t">
                      <a:noAutofit/>
                    </a:bodyPr>
                    <a:p>
                      <a:pPr>
                        <a:lnSpc>
                          <a:spcPct val="100000"/>
                        </a:lnSpc>
                        <a:buNone/>
                      </a:pPr>
                      <a:r>
                        <a:rPr b="0" lang="en-US" sz="1400" spc="-1" strike="noStrike">
                          <a:solidFill>
                            <a:srgbClr val="ffffff"/>
                          </a:solidFill>
                          <a:latin typeface="Calibri"/>
                        </a:rPr>
                        <a:t>Response</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4f81bd"/>
                    </a:solidFill>
                  </a:tcPr>
                </a:tc>
              </a:tr>
              <a:tr h="300600">
                <a:tc>
                  <a:txBody>
                    <a:bodyPr anchor="t">
                      <a:noAutofit/>
                    </a:bodyPr>
                    <a:p>
                      <a:pPr>
                        <a:lnSpc>
                          <a:spcPct val="100000"/>
                        </a:lnSpc>
                        <a:buNone/>
                      </a:pPr>
                      <a:r>
                        <a:rPr b="0" lang="en-US" sz="1400" spc="-1" strike="noStrike">
                          <a:solidFill>
                            <a:srgbClr val="000000"/>
                          </a:solidFill>
                          <a:latin typeface="Calibri"/>
                        </a:rPr>
                        <a:t>191947083</a:t>
                      </a:r>
                      <a:endParaRPr b="0" lang="de-DE" sz="1400" spc="-1" strike="noStrike">
                        <a:latin typeface="Arial"/>
                      </a:endParaRPr>
                    </a:p>
                  </a:txBody>
                  <a:tcPr anchor="t" marL="91440" marR="91440">
                    <a:lnL w="12240">
                      <a:solidFill>
                        <a:srgbClr val="4682b4"/>
                      </a:solidFill>
                    </a:lnL>
                    <a:lnR w="12240">
                      <a:solidFill>
                        <a:srgbClr val="ffffff"/>
                      </a:solidFill>
                    </a:lnR>
                    <a:lnT w="12240">
                      <a:solidFill>
                        <a:srgbClr val="4682b4"/>
                      </a:solidFill>
                    </a:lnT>
                    <a:lnB w="12240">
                      <a:solidFill>
                        <a:srgbClr val="4682b4"/>
                      </a:solidFill>
                    </a:lnB>
                    <a:solidFill>
                      <a:srgbClr val="ffffff"/>
                    </a:solidFill>
                  </a:tcPr>
                </a:tc>
                <a:tc>
                  <a:txBody>
                    <a:bodyPr anchor="t">
                      <a:noAutofit/>
                    </a:bodyPr>
                    <a:p>
                      <a:pPr>
                        <a:lnSpc>
                          <a:spcPct val="100000"/>
                        </a:lnSpc>
                        <a:buNone/>
                      </a:pPr>
                      <a:r>
                        <a:rPr b="0" lang="en-US" sz="1400" spc="-1" strike="noStrike">
                          <a:solidFill>
                            <a:srgbClr val="000000"/>
                          </a:solidFill>
                          <a:latin typeface="Calibri"/>
                        </a:rPr>
                        <a:t>Für uns passt die Kommunikation wie sie ist.</a:t>
                      </a:r>
                      <a:endParaRPr b="0" lang="de-DE" sz="1400" spc="-1" strike="noStrike">
                        <a:latin typeface="Arial"/>
                      </a:endParaRPr>
                    </a:p>
                  </a:txBody>
                  <a:tcPr anchor="t" marL="91440" marR="91440">
                    <a:lnL w="12240">
                      <a:solidFill>
                        <a:srgbClr val="ffffff"/>
                      </a:solidFill>
                    </a:lnL>
                    <a:lnR w="12240">
                      <a:solidFill>
                        <a:srgbClr val="4682b4"/>
                      </a:solidFill>
                    </a:lnR>
                    <a:lnT w="12240">
                      <a:solidFill>
                        <a:srgbClr val="4682b4"/>
                      </a:solidFill>
                    </a:lnT>
                    <a:lnB w="12240">
                      <a:solidFill>
                        <a:srgbClr val="4682b4"/>
                      </a:solidFill>
                    </a:lnB>
                    <a:solidFill>
                      <a:srgbClr val="ffffff"/>
                    </a:solidFill>
                  </a:tcPr>
                </a:tc>
              </a:tr>
            </a:tbl>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16360</TotalTime>
  <Application>LibreOffice/7.3.7.2$Linux_X86_64 LibreOffice_project/30$Build-2</Application>
  <AppVersion>15.0000</AppVersion>
  <Words>4389</Words>
  <Paragraphs>287</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2026-01-06T07:18:58Z</dcterms:created>
  <dc:creator>Jessica Hermann</dc:creator>
  <dc:description/>
  <dc:language>de-DE</dc:language>
  <cp:lastModifiedBy>Jessica Hermann</cp:lastModifiedBy>
  <cp:lastPrinted>1969-12-31T16:00:00Z</cp:lastPrinted>
  <dcterms:modified xsi:type="dcterms:W3CDTF">2026-01-23T14:08:34Z</dcterms:modified>
  <cp:revision>5</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y fmtid="{D5CDD505-2E9C-101B-9397-08002B2CF9AE}" pid="3" name="Slides">
    <vt:i4>29</vt:i4>
  </property>
</Properties>
</file>